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742" r:id="rId4"/>
  </p:sldMasterIdLst>
  <p:notesMasterIdLst>
    <p:notesMasterId r:id="rId13"/>
  </p:notesMasterIdLst>
  <p:sldIdLst>
    <p:sldId id="260" r:id="rId5"/>
    <p:sldId id="431" r:id="rId6"/>
    <p:sldId id="361" r:id="rId7"/>
    <p:sldId id="432" r:id="rId8"/>
    <p:sldId id="427" r:id="rId9"/>
    <p:sldId id="428" r:id="rId10"/>
    <p:sldId id="430" r:id="rId11"/>
    <p:sldId id="429" r:id="rId12"/>
  </p:sldIdLst>
  <p:sldSz cx="12192000" cy="6858000"/>
  <p:notesSz cx="6858000" cy="9144000"/>
  <p:embeddedFontLst>
    <p:embeddedFont>
      <p:font typeface="Century Schoolbook" panose="02040604050505020304" pitchFamily="18" charset="0"/>
      <p:regular r:id="rId14"/>
      <p:bold r:id="rId15"/>
      <p:italic r:id="rId16"/>
      <p:boldItalic r:id="rId17"/>
    </p:embeddedFont>
    <p:embeddedFont>
      <p:font typeface="Lato" panose="020F0502020204030203" pitchFamily="34" charset="0"/>
      <p:regular r:id="rId18"/>
      <p:bold r:id="rId19"/>
      <p:italic r:id="rId20"/>
      <p:boldItalic r:id="rId21"/>
    </p:embeddedFont>
    <p:embeddedFont>
      <p:font typeface="Wingdings 2" panose="05020102010507070707" pitchFamily="18" charset="2"/>
      <p:regular r:id="rId2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leigh Beal" initials="KB" lastIdx="7" clrIdx="0">
    <p:extLst>
      <p:ext uri="{19B8F6BF-5375-455C-9EA6-DF929625EA0E}">
        <p15:presenceInfo xmlns:p15="http://schemas.microsoft.com/office/powerpoint/2012/main" userId="S::kaleigh@tbspromotions.com::76327ffd-137a-497e-9c2a-38d9fd60db4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4E3"/>
    <a:srgbClr val="000000"/>
    <a:srgbClr val="FDC5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051" autoAdjust="0"/>
  </p:normalViewPr>
  <p:slideViewPr>
    <p:cSldViewPr snapToGrid="0">
      <p:cViewPr>
        <p:scale>
          <a:sx n="80" d="100"/>
          <a:sy n="80" d="100"/>
        </p:scale>
        <p:origin x="-282"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8.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4.fntdata"/><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font" Target="fonts/font2.fntdata"/><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48185016-2D65-4B3A-9E27-EF53430216D2}" type="datetimeFigureOut">
              <a:rPr lang="en-US" smtClean="0"/>
              <a:pPr/>
              <a:t>1/9/2023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7869CEB0-BE64-400A-9E21-89993A7B8A05}" type="slidenum">
              <a:rPr lang="en-US" smtClean="0"/>
              <a:pPr/>
              <a:t>‹#›</a:t>
            </a:fld>
            <a:endParaRPr lang="en-US" dirty="0"/>
          </a:p>
        </p:txBody>
      </p:sp>
    </p:spTree>
    <p:extLst>
      <p:ext uri="{BB962C8B-B14F-4D97-AF65-F5344CB8AC3E}">
        <p14:creationId xmlns:p14="http://schemas.microsoft.com/office/powerpoint/2010/main" val="2564359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69CEB0-BE64-400A-9E21-89993A7B8A05}" type="slidenum">
              <a:rPr lang="en-US" smtClean="0"/>
              <a:t>1</a:t>
            </a:fld>
            <a:endParaRPr lang="en-US"/>
          </a:p>
        </p:txBody>
      </p:sp>
    </p:spTree>
    <p:extLst>
      <p:ext uri="{BB962C8B-B14F-4D97-AF65-F5344CB8AC3E}">
        <p14:creationId xmlns:p14="http://schemas.microsoft.com/office/powerpoint/2010/main" val="27726577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07958" y="758953"/>
            <a:ext cx="9172234" cy="2088522"/>
          </a:xfrm>
        </p:spPr>
        <p:txBody>
          <a:bodyPr anchor="b">
            <a:normAutofit/>
          </a:bodyPr>
          <a:lstStyle>
            <a:lvl1pPr algn="l">
              <a:lnSpc>
                <a:spcPct val="85000"/>
              </a:lnSpc>
              <a:defRPr sz="7200" b="1" baseline="0">
                <a:solidFill>
                  <a:srgbClr val="FDC539"/>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507956" y="3144253"/>
            <a:ext cx="9172235" cy="746768"/>
          </a:xfrm>
        </p:spPr>
        <p:txBody>
          <a:bodyPr>
            <a:normAutofit/>
          </a:bodyPr>
          <a:lstStyle>
            <a:lvl1pPr marL="0" indent="0" algn="l">
              <a:buNone/>
              <a:defRPr sz="2200" baseline="0">
                <a:solidFill>
                  <a:schemeClr val="tx1"/>
                </a:solidFill>
                <a:latin typeface="Arial" panose="020B0604020202020204" pitchFamily="34" charset="0"/>
                <a:cs typeface="Arial" panose="020B0604020202020204" pitchFamily="34" charset="0"/>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7" name="Rectangle 6"/>
          <p:cNvSpPr/>
          <p:nvPr userDrawn="1"/>
        </p:nvSpPr>
        <p:spPr>
          <a:xfrm>
            <a:off x="-1" y="4756483"/>
            <a:ext cx="12192001" cy="138710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latin typeface="Arial" panose="020B0604020202020204" pitchFamily="34" charset="0"/>
            </a:endParaRPr>
          </a:p>
        </p:txBody>
      </p:sp>
      <p:sp>
        <p:nvSpPr>
          <p:cNvPr id="5" name="Oval 4">
            <a:extLst>
              <a:ext uri="{FF2B5EF4-FFF2-40B4-BE49-F238E27FC236}">
                <a16:creationId xmlns:a16="http://schemas.microsoft.com/office/drawing/2014/main" id="{ADA4FA14-5D92-684C-BE36-34E97D08BC40}"/>
              </a:ext>
            </a:extLst>
          </p:cNvPr>
          <p:cNvSpPr/>
          <p:nvPr userDrawn="1"/>
        </p:nvSpPr>
        <p:spPr>
          <a:xfrm>
            <a:off x="830020" y="4453824"/>
            <a:ext cx="1992428" cy="199242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4" name="Picture 3">
            <a:extLst>
              <a:ext uri="{FF2B5EF4-FFF2-40B4-BE49-F238E27FC236}">
                <a16:creationId xmlns:a16="http://schemas.microsoft.com/office/drawing/2014/main" id="{C0825DA6-4A4F-E140-9B7D-F38C123A2DF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05346" y="4908680"/>
            <a:ext cx="5592759" cy="1064072"/>
          </a:xfrm>
          <a:prstGeom prst="rect">
            <a:avLst/>
          </a:prstGeom>
        </p:spPr>
      </p:pic>
    </p:spTree>
    <p:extLst>
      <p:ext uri="{BB962C8B-B14F-4D97-AF65-F5344CB8AC3E}">
        <p14:creationId xmlns:p14="http://schemas.microsoft.com/office/powerpoint/2010/main" val="1445006497"/>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p:spTree>
      <p:nvGrpSpPr>
        <p:cNvPr id="1" name=""/>
        <p:cNvGrpSpPr/>
        <p:nvPr/>
      </p:nvGrpSpPr>
      <p:grpSpPr>
        <a:xfrm>
          <a:off x="0" y="0"/>
          <a:ext cx="0" cy="0"/>
          <a:chOff x="0" y="0"/>
          <a:chExt cx="0" cy="0"/>
        </a:xfrm>
      </p:grpSpPr>
      <p:sp>
        <p:nvSpPr>
          <p:cNvPr id="3" name="Content Placeholder 2"/>
          <p:cNvSpPr>
            <a:spLocks noGrp="1"/>
          </p:cNvSpPr>
          <p:nvPr>
            <p:ph idx="1"/>
          </p:nvPr>
        </p:nvSpPr>
        <p:spPr>
          <a:xfrm>
            <a:off x="740850" y="1828800"/>
            <a:ext cx="9692640" cy="43513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
        <p:nvSpPr>
          <p:cNvPr id="11" name="Title Placeholder 1">
            <a:extLst>
              <a:ext uri="{FF2B5EF4-FFF2-40B4-BE49-F238E27FC236}">
                <a16:creationId xmlns:a16="http://schemas.microsoft.com/office/drawing/2014/main" id="{9B01E268-BA5D-AE4D-AAED-5780BF901BFB}"/>
              </a:ext>
            </a:extLst>
          </p:cNvPr>
          <p:cNvSpPr>
            <a:spLocks noGrp="1"/>
          </p:cNvSpPr>
          <p:nvPr>
            <p:ph type="title"/>
          </p:nvPr>
        </p:nvSpPr>
        <p:spPr>
          <a:xfrm>
            <a:off x="740850" y="539591"/>
            <a:ext cx="9692640" cy="482441"/>
          </a:xfrm>
          <a:prstGeom prst="rect">
            <a:avLst/>
          </a:prstGeom>
        </p:spPr>
        <p:txBody>
          <a:bodyPr vert="horz" lIns="91440" tIns="45720" rIns="91440" bIns="45720" rtlCol="0" anchor="b">
            <a:normAutofit/>
          </a:bodyPr>
          <a:lstStyle/>
          <a:p>
            <a:r>
              <a:rPr lang="en-US" dirty="0"/>
              <a:t>Click to edit Master title style</a:t>
            </a:r>
          </a:p>
        </p:txBody>
      </p:sp>
      <p:pic>
        <p:nvPicPr>
          <p:cNvPr id="7" name="Picture 6">
            <a:extLst>
              <a:ext uri="{FF2B5EF4-FFF2-40B4-BE49-F238E27FC236}">
                <a16:creationId xmlns:a16="http://schemas.microsoft.com/office/drawing/2014/main" id="{A87D1B33-CC11-474A-9432-4AE4CAC9140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8140" y="6226334"/>
            <a:ext cx="2237140" cy="425636"/>
          </a:xfrm>
          <a:prstGeom prst="rect">
            <a:avLst/>
          </a:prstGeom>
        </p:spPr>
      </p:pic>
      <p:cxnSp>
        <p:nvCxnSpPr>
          <p:cNvPr id="8" name="Straight Connector 7">
            <a:extLst>
              <a:ext uri="{FF2B5EF4-FFF2-40B4-BE49-F238E27FC236}">
                <a16:creationId xmlns:a16="http://schemas.microsoft.com/office/drawing/2014/main" id="{C538A90D-B193-4EC4-9B2F-CE099F7F0D6A}"/>
              </a:ext>
            </a:extLst>
          </p:cNvPr>
          <p:cNvCxnSpPr/>
          <p:nvPr userDrawn="1"/>
        </p:nvCxnSpPr>
        <p:spPr>
          <a:xfrm>
            <a:off x="740850" y="1153041"/>
            <a:ext cx="977475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 name="Isosceles Triangle 8">
            <a:extLst>
              <a:ext uri="{FF2B5EF4-FFF2-40B4-BE49-F238E27FC236}">
                <a16:creationId xmlns:a16="http://schemas.microsoft.com/office/drawing/2014/main" id="{7935A287-9BFA-41AD-93BD-35321B9E4D1D}"/>
              </a:ext>
            </a:extLst>
          </p:cNvPr>
          <p:cNvSpPr/>
          <p:nvPr userDrawn="1"/>
        </p:nvSpPr>
        <p:spPr>
          <a:xfrm rot="5400000">
            <a:off x="139584" y="546600"/>
            <a:ext cx="785320" cy="417213"/>
          </a:xfrm>
          <a:prstGeom prst="triangle">
            <a:avLst/>
          </a:prstGeom>
          <a:solidFill>
            <a:srgbClr val="0084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Tree>
    <p:extLst>
      <p:ext uri="{BB962C8B-B14F-4D97-AF65-F5344CB8AC3E}">
        <p14:creationId xmlns:p14="http://schemas.microsoft.com/office/powerpoint/2010/main" val="1675039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Logo">
    <p:spTree>
      <p:nvGrpSpPr>
        <p:cNvPr id="1" name=""/>
        <p:cNvGrpSpPr/>
        <p:nvPr/>
      </p:nvGrpSpPr>
      <p:grpSpPr>
        <a:xfrm>
          <a:off x="0" y="0"/>
          <a:ext cx="0" cy="0"/>
          <a:chOff x="0" y="0"/>
          <a:chExt cx="0" cy="0"/>
        </a:xfrm>
      </p:grpSpPr>
      <p:sp>
        <p:nvSpPr>
          <p:cNvPr id="3" name="Content Placeholder 2"/>
          <p:cNvSpPr>
            <a:spLocks noGrp="1"/>
          </p:cNvSpPr>
          <p:nvPr>
            <p:ph idx="1"/>
          </p:nvPr>
        </p:nvSpPr>
        <p:spPr>
          <a:xfrm>
            <a:off x="740850" y="1828800"/>
            <a:ext cx="6049056" cy="43513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
        <p:nvSpPr>
          <p:cNvPr id="11" name="Title Placeholder 1">
            <a:extLst>
              <a:ext uri="{FF2B5EF4-FFF2-40B4-BE49-F238E27FC236}">
                <a16:creationId xmlns:a16="http://schemas.microsoft.com/office/drawing/2014/main" id="{9B01E268-BA5D-AE4D-AAED-5780BF901BFB}"/>
              </a:ext>
            </a:extLst>
          </p:cNvPr>
          <p:cNvSpPr>
            <a:spLocks noGrp="1"/>
          </p:cNvSpPr>
          <p:nvPr>
            <p:ph type="title"/>
          </p:nvPr>
        </p:nvSpPr>
        <p:spPr>
          <a:xfrm>
            <a:off x="740850" y="539591"/>
            <a:ext cx="9692640" cy="482441"/>
          </a:xfrm>
          <a:prstGeom prst="rect">
            <a:avLst/>
          </a:prstGeom>
        </p:spPr>
        <p:txBody>
          <a:bodyPr vert="horz" lIns="91440" tIns="45720" rIns="91440" bIns="45720" rtlCol="0" anchor="b">
            <a:normAutofit/>
          </a:bodyPr>
          <a:lstStyle/>
          <a:p>
            <a:r>
              <a:rPr lang="en-US" dirty="0"/>
              <a:t>Click to edit Master title style</a:t>
            </a:r>
          </a:p>
        </p:txBody>
      </p:sp>
      <p:pic>
        <p:nvPicPr>
          <p:cNvPr id="7" name="Picture 6">
            <a:extLst>
              <a:ext uri="{FF2B5EF4-FFF2-40B4-BE49-F238E27FC236}">
                <a16:creationId xmlns:a16="http://schemas.microsoft.com/office/drawing/2014/main" id="{A87D1B33-CC11-474A-9432-4AE4CAC9140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8140" y="6226334"/>
            <a:ext cx="2237140" cy="425636"/>
          </a:xfrm>
          <a:prstGeom prst="rect">
            <a:avLst/>
          </a:prstGeom>
        </p:spPr>
      </p:pic>
      <p:sp>
        <p:nvSpPr>
          <p:cNvPr id="4" name="Picture Placeholder 3">
            <a:extLst>
              <a:ext uri="{FF2B5EF4-FFF2-40B4-BE49-F238E27FC236}">
                <a16:creationId xmlns:a16="http://schemas.microsoft.com/office/drawing/2014/main" id="{B28D029C-A4B0-44DB-9B3F-2A293DF38645}"/>
              </a:ext>
            </a:extLst>
          </p:cNvPr>
          <p:cNvSpPr>
            <a:spLocks noGrp="1"/>
          </p:cNvSpPr>
          <p:nvPr>
            <p:ph type="pic" sz="quarter" idx="13"/>
          </p:nvPr>
        </p:nvSpPr>
        <p:spPr>
          <a:xfrm>
            <a:off x="6984461" y="1828800"/>
            <a:ext cx="3531140" cy="2840460"/>
          </a:xfrm>
        </p:spPr>
        <p:txBody>
          <a:bodyPr/>
          <a:lstStyle/>
          <a:p>
            <a:endParaRPr lang="en-US"/>
          </a:p>
        </p:txBody>
      </p:sp>
      <p:sp>
        <p:nvSpPr>
          <p:cNvPr id="9" name="Isosceles Triangle 8">
            <a:extLst>
              <a:ext uri="{FF2B5EF4-FFF2-40B4-BE49-F238E27FC236}">
                <a16:creationId xmlns:a16="http://schemas.microsoft.com/office/drawing/2014/main" id="{57C90799-5E85-4FB2-9372-C14701596D0B}"/>
              </a:ext>
            </a:extLst>
          </p:cNvPr>
          <p:cNvSpPr/>
          <p:nvPr userDrawn="1"/>
        </p:nvSpPr>
        <p:spPr>
          <a:xfrm rot="5400000">
            <a:off x="139584" y="546600"/>
            <a:ext cx="785320" cy="417213"/>
          </a:xfrm>
          <a:prstGeom prst="triangle">
            <a:avLst/>
          </a:prstGeom>
          <a:solidFill>
            <a:srgbClr val="0084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cxnSp>
        <p:nvCxnSpPr>
          <p:cNvPr id="10" name="Straight Connector 9">
            <a:extLst>
              <a:ext uri="{FF2B5EF4-FFF2-40B4-BE49-F238E27FC236}">
                <a16:creationId xmlns:a16="http://schemas.microsoft.com/office/drawing/2014/main" id="{E4ACBD82-113F-4BD3-B296-4000F46DFF82}"/>
              </a:ext>
            </a:extLst>
          </p:cNvPr>
          <p:cNvCxnSpPr/>
          <p:nvPr userDrawn="1"/>
        </p:nvCxnSpPr>
        <p:spPr>
          <a:xfrm>
            <a:off x="740850" y="1153041"/>
            <a:ext cx="977475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9894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Logo">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pic>
        <p:nvPicPr>
          <p:cNvPr id="7" name="Picture 6">
            <a:extLst>
              <a:ext uri="{FF2B5EF4-FFF2-40B4-BE49-F238E27FC236}">
                <a16:creationId xmlns:a16="http://schemas.microsoft.com/office/drawing/2014/main" id="{A87D1B33-CC11-474A-9432-4AE4CAC9140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8140" y="6226334"/>
            <a:ext cx="2237140" cy="425636"/>
          </a:xfrm>
          <a:prstGeom prst="rect">
            <a:avLst/>
          </a:prstGeom>
        </p:spPr>
      </p:pic>
    </p:spTree>
    <p:extLst>
      <p:ext uri="{BB962C8B-B14F-4D97-AF65-F5344CB8AC3E}">
        <p14:creationId xmlns:p14="http://schemas.microsoft.com/office/powerpoint/2010/main" val="1999775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 logo">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
        <p:nvSpPr>
          <p:cNvPr id="11" name="Title Placeholder 1">
            <a:extLst>
              <a:ext uri="{FF2B5EF4-FFF2-40B4-BE49-F238E27FC236}">
                <a16:creationId xmlns:a16="http://schemas.microsoft.com/office/drawing/2014/main" id="{9B01E268-BA5D-AE4D-AAED-5780BF901BFB}"/>
              </a:ext>
            </a:extLst>
          </p:cNvPr>
          <p:cNvSpPr>
            <a:spLocks noGrp="1"/>
          </p:cNvSpPr>
          <p:nvPr>
            <p:ph type="title"/>
          </p:nvPr>
        </p:nvSpPr>
        <p:spPr>
          <a:xfrm>
            <a:off x="740850" y="539591"/>
            <a:ext cx="9692640" cy="817376"/>
          </a:xfrm>
          <a:prstGeom prst="rect">
            <a:avLst/>
          </a:prstGeom>
        </p:spPr>
        <p:txBody>
          <a:bodyPr vert="horz" lIns="91440" tIns="45720" rIns="91440" bIns="45720" rtlCol="0" anchor="b">
            <a:normAutofit/>
          </a:bodyPr>
          <a:lstStyle/>
          <a:p>
            <a:r>
              <a:rPr lang="en-US"/>
              <a:t>Click to edit Master title style</a:t>
            </a:r>
          </a:p>
        </p:txBody>
      </p:sp>
      <p:sp>
        <p:nvSpPr>
          <p:cNvPr id="5" name="Isosceles Triangle 4">
            <a:extLst>
              <a:ext uri="{FF2B5EF4-FFF2-40B4-BE49-F238E27FC236}">
                <a16:creationId xmlns:a16="http://schemas.microsoft.com/office/drawing/2014/main" id="{8567307F-6531-4D3A-A64D-078F57EF497D}"/>
              </a:ext>
            </a:extLst>
          </p:cNvPr>
          <p:cNvSpPr/>
          <p:nvPr userDrawn="1"/>
        </p:nvSpPr>
        <p:spPr>
          <a:xfrm rot="5400000">
            <a:off x="139584" y="546600"/>
            <a:ext cx="785320" cy="417213"/>
          </a:xfrm>
          <a:prstGeom prst="triangle">
            <a:avLst/>
          </a:prstGeom>
          <a:solidFill>
            <a:srgbClr val="0084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Tree>
    <p:extLst>
      <p:ext uri="{BB962C8B-B14F-4D97-AF65-F5344CB8AC3E}">
        <p14:creationId xmlns:p14="http://schemas.microsoft.com/office/powerpoint/2010/main" val="41901897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1DD94C8-8DFA-4B41-8DB9-414C165E3483}"/>
              </a:ext>
            </a:extLst>
          </p:cNvPr>
          <p:cNvSpPr/>
          <p:nvPr userDrawn="1"/>
        </p:nvSpPr>
        <p:spPr>
          <a:xfrm>
            <a:off x="-1" y="0"/>
            <a:ext cx="326261" cy="6858000"/>
          </a:xfrm>
          <a:prstGeom prst="rect">
            <a:avLst/>
          </a:prstGeom>
          <a:solidFill>
            <a:srgbClr val="FDC5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7" name="Rectangle 6"/>
          <p:cNvSpPr/>
          <p:nvPr userDrawn="1"/>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740850" y="539590"/>
            <a:ext cx="9692640" cy="452631"/>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740850" y="1828800"/>
            <a:ext cx="8595360" cy="435133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b="0" i="0">
                <a:solidFill>
                  <a:schemeClr val="tx2">
                    <a:lumMod val="60000"/>
                    <a:lumOff val="40000"/>
                  </a:schemeClr>
                </a:solidFill>
                <a:latin typeface="Arial" panose="020B0604020202020204" pitchFamily="34" charset="0"/>
              </a:defRPr>
            </a:lvl1pPr>
          </a:lstStyle>
          <a:p>
            <a:fld id="{6D22F896-40B5-4ADD-8801-0D06FADFA095}" type="slidenum">
              <a:rPr lang="en-US" smtClean="0"/>
              <a:pPr/>
              <a:t>‹#›</a:t>
            </a:fld>
            <a:endParaRPr lang="en-US" dirty="0"/>
          </a:p>
        </p:txBody>
      </p:sp>
      <p:sp>
        <p:nvSpPr>
          <p:cNvPr id="5" name="Oval 4">
            <a:extLst>
              <a:ext uri="{FF2B5EF4-FFF2-40B4-BE49-F238E27FC236}">
                <a16:creationId xmlns:a16="http://schemas.microsoft.com/office/drawing/2014/main" id="{71CBF239-B644-E64D-AA1A-52576B783555}"/>
              </a:ext>
            </a:extLst>
          </p:cNvPr>
          <p:cNvSpPr/>
          <p:nvPr userDrawn="1"/>
        </p:nvSpPr>
        <p:spPr>
          <a:xfrm>
            <a:off x="10719940" y="457201"/>
            <a:ext cx="1145800" cy="11458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4" name="Picture 3">
            <a:extLst>
              <a:ext uri="{FF2B5EF4-FFF2-40B4-BE49-F238E27FC236}">
                <a16:creationId xmlns:a16="http://schemas.microsoft.com/office/drawing/2014/main" id="{FF5B7DB1-6A8A-7440-80EF-745FEDF8F2C2}"/>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0895965" y="631666"/>
            <a:ext cx="793750" cy="793750"/>
          </a:xfrm>
          <a:prstGeom prst="rect">
            <a:avLst/>
          </a:prstGeom>
        </p:spPr>
      </p:pic>
    </p:spTree>
    <p:extLst>
      <p:ext uri="{BB962C8B-B14F-4D97-AF65-F5344CB8AC3E}">
        <p14:creationId xmlns:p14="http://schemas.microsoft.com/office/powerpoint/2010/main" val="543051506"/>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7" r:id="rId3"/>
    <p:sldLayoutId id="2147483746" r:id="rId4"/>
    <p:sldLayoutId id="2147483745" r:id="rId5"/>
  </p:sldLayoutIdLst>
  <p:hf sldNum="0" hdr="0" ftr="0" dt="0"/>
  <p:txStyles>
    <p:titleStyle>
      <a:lvl1pPr algn="l" defTabSz="914400" rtl="0" eaLnBrk="1" latinLnBrk="0" hangingPunct="1">
        <a:lnSpc>
          <a:spcPct val="90000"/>
        </a:lnSpc>
        <a:spcBef>
          <a:spcPct val="0"/>
        </a:spcBef>
        <a:buNone/>
        <a:defRPr sz="2800" b="1" i="0" kern="1200" cap="all" spc="-50" baseline="0">
          <a:solidFill>
            <a:schemeClr val="tx1"/>
          </a:solidFill>
          <a:latin typeface="Arial" panose="020B0604020202020204" pitchFamily="34" charset="0"/>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b="0" i="0" kern="1200" spc="10" baseline="0">
          <a:solidFill>
            <a:schemeClr val="tx1"/>
          </a:solidFill>
          <a:latin typeface="Arial" panose="020B0604020202020204" pitchFamily="34" charset="0"/>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b="0" i="0" kern="1200">
          <a:solidFill>
            <a:schemeClr val="tx1"/>
          </a:solidFill>
          <a:latin typeface="Arial" panose="020B0604020202020204" pitchFamily="34" charset="0"/>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b="0" i="0" kern="1200">
          <a:solidFill>
            <a:schemeClr val="tx1"/>
          </a:solidFill>
          <a:latin typeface="Arial" panose="020B0604020202020204" pitchFamily="34" charset="0"/>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b="0" i="0" kern="1200">
          <a:solidFill>
            <a:schemeClr val="tx1"/>
          </a:solidFill>
          <a:latin typeface="Arial" panose="020B0604020202020204" pitchFamily="34" charset="0"/>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b="0" i="0" kern="1200">
          <a:solidFill>
            <a:schemeClr val="tx1"/>
          </a:solidFill>
          <a:latin typeface="Arial" panose="020B0604020202020204" pitchFamily="34" charset="0"/>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rankonesport.com/" TargetMode="Externa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6D03D-2E02-A439-B729-4C314D217194}"/>
              </a:ext>
            </a:extLst>
          </p:cNvPr>
          <p:cNvSpPr>
            <a:spLocks noGrp="1"/>
          </p:cNvSpPr>
          <p:nvPr>
            <p:ph type="ctrTitle"/>
          </p:nvPr>
        </p:nvSpPr>
        <p:spPr/>
        <p:txBody>
          <a:bodyPr>
            <a:normAutofit fontScale="90000"/>
          </a:bodyPr>
          <a:lstStyle/>
          <a:p>
            <a:r>
              <a:rPr lang="en-US" dirty="0" err="1"/>
              <a:t>Servicios</a:t>
            </a:r>
            <a:r>
              <a:rPr lang="en-US" dirty="0"/>
              <a:t> de </a:t>
            </a:r>
            <a:r>
              <a:rPr lang="en-US" dirty="0" err="1"/>
              <a:t>salud</a:t>
            </a:r>
            <a:r>
              <a:rPr lang="en-US" dirty="0"/>
              <a:t> y </a:t>
            </a:r>
            <a:r>
              <a:rPr lang="en-US" dirty="0" err="1"/>
              <a:t>atletismo</a:t>
            </a:r>
            <a:endParaRPr lang="en-US" dirty="0"/>
          </a:p>
        </p:txBody>
      </p:sp>
      <p:sp>
        <p:nvSpPr>
          <p:cNvPr id="3" name="Subtitle 2">
            <a:extLst>
              <a:ext uri="{FF2B5EF4-FFF2-40B4-BE49-F238E27FC236}">
                <a16:creationId xmlns:a16="http://schemas.microsoft.com/office/drawing/2014/main" id="{F8A41FB6-435E-7B4A-270A-271D01FF6E9F}"/>
              </a:ext>
            </a:extLst>
          </p:cNvPr>
          <p:cNvSpPr>
            <a:spLocks noGrp="1"/>
          </p:cNvSpPr>
          <p:nvPr>
            <p:ph type="subTitle" idx="1"/>
          </p:nvPr>
        </p:nvSpPr>
        <p:spPr/>
        <p:txBody>
          <a:bodyPr/>
          <a:lstStyle/>
          <a:p>
            <a:r>
              <a:rPr lang="en-US"/>
              <a:t>Family Townhall</a:t>
            </a:r>
          </a:p>
        </p:txBody>
      </p:sp>
    </p:spTree>
    <p:extLst>
      <p:ext uri="{BB962C8B-B14F-4D97-AF65-F5344CB8AC3E}">
        <p14:creationId xmlns:p14="http://schemas.microsoft.com/office/powerpoint/2010/main" val="2686627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Your After-Work Time Is Precious: Here's How Not To Waste It ...">
            <a:extLst>
              <a:ext uri="{FF2B5EF4-FFF2-40B4-BE49-F238E27FC236}">
                <a16:creationId xmlns:a16="http://schemas.microsoft.com/office/drawing/2014/main" id="{9AD43603-006E-4382-B165-E95F3433BC1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3" name="TextBox 2">
            <a:extLst>
              <a:ext uri="{FF2B5EF4-FFF2-40B4-BE49-F238E27FC236}">
                <a16:creationId xmlns:a16="http://schemas.microsoft.com/office/drawing/2014/main" id="{E2381783-12EE-08DC-ED94-4E982C95578C}"/>
              </a:ext>
            </a:extLst>
          </p:cNvPr>
          <p:cNvSpPr txBox="1"/>
          <p:nvPr/>
        </p:nvSpPr>
        <p:spPr>
          <a:xfrm>
            <a:off x="731520" y="0"/>
            <a:ext cx="9829800" cy="1107996"/>
          </a:xfrm>
          <a:prstGeom prst="rect">
            <a:avLst/>
          </a:prstGeom>
          <a:noFill/>
        </p:spPr>
        <p:txBody>
          <a:bodyPr wrap="square" rtlCol="0">
            <a:spAutoFit/>
          </a:bodyPr>
          <a:lstStyle/>
          <a:p>
            <a:r>
              <a:rPr lang="en-US" sz="6600" dirty="0" err="1"/>
              <a:t>Atletismo</a:t>
            </a:r>
            <a:r>
              <a:rPr lang="en-US" sz="6600" dirty="0"/>
              <a:t> de Uplift </a:t>
            </a:r>
          </a:p>
        </p:txBody>
      </p:sp>
      <p:sp>
        <p:nvSpPr>
          <p:cNvPr id="5" name="TextBox 4">
            <a:extLst>
              <a:ext uri="{FF2B5EF4-FFF2-40B4-BE49-F238E27FC236}">
                <a16:creationId xmlns:a16="http://schemas.microsoft.com/office/drawing/2014/main" id="{3EB026C3-0661-491F-1184-A890B028CAF3}"/>
              </a:ext>
            </a:extLst>
          </p:cNvPr>
          <p:cNvSpPr txBox="1"/>
          <p:nvPr/>
        </p:nvSpPr>
        <p:spPr>
          <a:xfrm>
            <a:off x="617220" y="1733550"/>
            <a:ext cx="10218420" cy="923330"/>
          </a:xfrm>
          <a:prstGeom prst="rect">
            <a:avLst/>
          </a:prstGeom>
          <a:noFill/>
        </p:spPr>
        <p:txBody>
          <a:bodyPr wrap="square" rtlCol="0">
            <a:spAutoFit/>
          </a:bodyPr>
          <a:lstStyle/>
          <a:p>
            <a:r>
              <a:rPr lang="en-US" dirty="0"/>
              <a:t>University Interscholastic League (UIL) –  Hampton, North Hills, Summit, Williams</a:t>
            </a:r>
          </a:p>
          <a:p>
            <a:r>
              <a:rPr lang="en-US" dirty="0"/>
              <a:t>Texas Charter School Academic &amp; Athletic League (TCSAAL) – Ascend, Atlas, Elevate, Grand, Heights, Infinity, Luna, Mighty, Wisdom</a:t>
            </a:r>
          </a:p>
        </p:txBody>
      </p:sp>
      <p:sp>
        <p:nvSpPr>
          <p:cNvPr id="6" name="TextBox 5">
            <a:extLst>
              <a:ext uri="{FF2B5EF4-FFF2-40B4-BE49-F238E27FC236}">
                <a16:creationId xmlns:a16="http://schemas.microsoft.com/office/drawing/2014/main" id="{AA60BBD1-5F32-AE2F-77AA-A9E8F8AD7B04}"/>
              </a:ext>
            </a:extLst>
          </p:cNvPr>
          <p:cNvSpPr txBox="1"/>
          <p:nvPr/>
        </p:nvSpPr>
        <p:spPr>
          <a:xfrm>
            <a:off x="618362" y="1218179"/>
            <a:ext cx="8287893" cy="461665"/>
          </a:xfrm>
          <a:prstGeom prst="rect">
            <a:avLst/>
          </a:prstGeom>
          <a:noFill/>
        </p:spPr>
        <p:txBody>
          <a:bodyPr wrap="square" rtlCol="0">
            <a:spAutoFit/>
          </a:bodyPr>
          <a:lstStyle/>
          <a:p>
            <a:r>
              <a:rPr lang="es-ES" sz="2400" dirty="0"/>
              <a:t>Atletismo de la Escuela Secundaria - Grados 9-12</a:t>
            </a:r>
            <a:endParaRPr lang="en-US" dirty="0"/>
          </a:p>
        </p:txBody>
      </p:sp>
      <p:sp>
        <p:nvSpPr>
          <p:cNvPr id="7" name="TextBox 6">
            <a:extLst>
              <a:ext uri="{FF2B5EF4-FFF2-40B4-BE49-F238E27FC236}">
                <a16:creationId xmlns:a16="http://schemas.microsoft.com/office/drawing/2014/main" id="{895F037A-1191-3B34-BCA5-3F82D600D5C9}"/>
              </a:ext>
            </a:extLst>
          </p:cNvPr>
          <p:cNvSpPr txBox="1"/>
          <p:nvPr/>
        </p:nvSpPr>
        <p:spPr>
          <a:xfrm>
            <a:off x="617220" y="2964359"/>
            <a:ext cx="9944100" cy="677108"/>
          </a:xfrm>
          <a:prstGeom prst="rect">
            <a:avLst/>
          </a:prstGeom>
          <a:noFill/>
        </p:spPr>
        <p:txBody>
          <a:bodyPr wrap="square" rtlCol="0">
            <a:spAutoFit/>
          </a:bodyPr>
          <a:lstStyle/>
          <a:p>
            <a:r>
              <a:rPr lang="es-ES" sz="2400" dirty="0"/>
              <a:t>Atletismo de la Escuela Intermedia - </a:t>
            </a:r>
            <a:r>
              <a:rPr lang="es-ES" dirty="0"/>
              <a:t>Grados 6-8</a:t>
            </a:r>
            <a:endParaRPr lang="en-US" dirty="0"/>
          </a:p>
          <a:p>
            <a:r>
              <a:rPr lang="es-ES" sz="1400" dirty="0"/>
              <a:t>Las escuelas intermedias de Uplift compiten en nuestra propia liga de escuelas intermedias entre distritos.</a:t>
            </a:r>
            <a:endParaRPr lang="en-US" sz="1400" dirty="0"/>
          </a:p>
        </p:txBody>
      </p:sp>
      <p:sp>
        <p:nvSpPr>
          <p:cNvPr id="8" name="TextBox 7">
            <a:extLst>
              <a:ext uri="{FF2B5EF4-FFF2-40B4-BE49-F238E27FC236}">
                <a16:creationId xmlns:a16="http://schemas.microsoft.com/office/drawing/2014/main" id="{E0F9AE47-76F3-8EDC-703B-7391B3BAB5E3}"/>
              </a:ext>
            </a:extLst>
          </p:cNvPr>
          <p:cNvSpPr txBox="1"/>
          <p:nvPr/>
        </p:nvSpPr>
        <p:spPr>
          <a:xfrm>
            <a:off x="617220" y="3603576"/>
            <a:ext cx="10218420" cy="369332"/>
          </a:xfrm>
          <a:prstGeom prst="rect">
            <a:avLst/>
          </a:prstGeom>
          <a:noFill/>
        </p:spPr>
        <p:txBody>
          <a:bodyPr wrap="square" rtlCol="0">
            <a:spAutoFit/>
          </a:bodyPr>
          <a:lstStyle/>
          <a:p>
            <a:r>
              <a:rPr lang="en-US" dirty="0"/>
              <a:t>Uplift Middle School Athletic League (UMSAL)</a:t>
            </a:r>
          </a:p>
        </p:txBody>
      </p:sp>
      <p:pic>
        <p:nvPicPr>
          <p:cNvPr id="10" name="Picture 9" descr="A picture containing text, person, floor, indoor&#10;&#10;Description automatically generated">
            <a:extLst>
              <a:ext uri="{FF2B5EF4-FFF2-40B4-BE49-F238E27FC236}">
                <a16:creationId xmlns:a16="http://schemas.microsoft.com/office/drawing/2014/main" id="{535CA90D-DF69-5142-375C-EEB56AF48DD7}"/>
              </a:ext>
            </a:extLst>
          </p:cNvPr>
          <p:cNvPicPr>
            <a:picLocks noChangeAspect="1"/>
          </p:cNvPicPr>
          <p:nvPr/>
        </p:nvPicPr>
        <p:blipFill>
          <a:blip r:embed="rId2"/>
          <a:stretch>
            <a:fillRect/>
          </a:stretch>
        </p:blipFill>
        <p:spPr>
          <a:xfrm>
            <a:off x="7366675" y="4057650"/>
            <a:ext cx="3468965" cy="2601724"/>
          </a:xfrm>
          <a:prstGeom prst="rect">
            <a:avLst/>
          </a:prstGeom>
        </p:spPr>
      </p:pic>
      <p:pic>
        <p:nvPicPr>
          <p:cNvPr id="12" name="Picture 11" descr="A group of people wearing matching t-shirts&#10;&#10;Description automatically generated with medium confidence">
            <a:extLst>
              <a:ext uri="{FF2B5EF4-FFF2-40B4-BE49-F238E27FC236}">
                <a16:creationId xmlns:a16="http://schemas.microsoft.com/office/drawing/2014/main" id="{9437E15A-75D0-7D02-C068-FC14C8C46696}"/>
              </a:ext>
            </a:extLst>
          </p:cNvPr>
          <p:cNvPicPr>
            <a:picLocks noChangeAspect="1"/>
          </p:cNvPicPr>
          <p:nvPr/>
        </p:nvPicPr>
        <p:blipFill>
          <a:blip r:embed="rId3"/>
          <a:stretch>
            <a:fillRect/>
          </a:stretch>
        </p:blipFill>
        <p:spPr>
          <a:xfrm>
            <a:off x="731520" y="4057650"/>
            <a:ext cx="4720590" cy="2118777"/>
          </a:xfrm>
          <a:prstGeom prst="rect">
            <a:avLst/>
          </a:prstGeom>
        </p:spPr>
      </p:pic>
    </p:spTree>
    <p:extLst>
      <p:ext uri="{BB962C8B-B14F-4D97-AF65-F5344CB8AC3E}">
        <p14:creationId xmlns:p14="http://schemas.microsoft.com/office/powerpoint/2010/main" val="652864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Your After-Work Time Is Precious: Here's How Not To Waste It ...">
            <a:extLst>
              <a:ext uri="{FF2B5EF4-FFF2-40B4-BE49-F238E27FC236}">
                <a16:creationId xmlns:a16="http://schemas.microsoft.com/office/drawing/2014/main" id="{9AD43603-006E-4382-B165-E95F3433BC1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3" name="TextBox 2">
            <a:extLst>
              <a:ext uri="{FF2B5EF4-FFF2-40B4-BE49-F238E27FC236}">
                <a16:creationId xmlns:a16="http://schemas.microsoft.com/office/drawing/2014/main" id="{E2381783-12EE-08DC-ED94-4E982C95578C}"/>
              </a:ext>
            </a:extLst>
          </p:cNvPr>
          <p:cNvSpPr txBox="1"/>
          <p:nvPr/>
        </p:nvSpPr>
        <p:spPr>
          <a:xfrm>
            <a:off x="731520" y="0"/>
            <a:ext cx="9829800" cy="1107996"/>
          </a:xfrm>
          <a:prstGeom prst="rect">
            <a:avLst/>
          </a:prstGeom>
          <a:noFill/>
        </p:spPr>
        <p:txBody>
          <a:bodyPr wrap="square" rtlCol="0">
            <a:spAutoFit/>
          </a:bodyPr>
          <a:lstStyle/>
          <a:p>
            <a:r>
              <a:rPr lang="en-US" sz="6600" dirty="0" err="1"/>
              <a:t>Atletismo</a:t>
            </a:r>
            <a:r>
              <a:rPr lang="en-US" sz="6600" dirty="0"/>
              <a:t> de Uplift</a:t>
            </a:r>
          </a:p>
        </p:txBody>
      </p:sp>
      <p:sp>
        <p:nvSpPr>
          <p:cNvPr id="6" name="TextBox 5">
            <a:extLst>
              <a:ext uri="{FF2B5EF4-FFF2-40B4-BE49-F238E27FC236}">
                <a16:creationId xmlns:a16="http://schemas.microsoft.com/office/drawing/2014/main" id="{AA60BBD1-5F32-AE2F-77AA-A9E8F8AD7B04}"/>
              </a:ext>
            </a:extLst>
          </p:cNvPr>
          <p:cNvSpPr txBox="1"/>
          <p:nvPr/>
        </p:nvSpPr>
        <p:spPr>
          <a:xfrm>
            <a:off x="617220" y="1104495"/>
            <a:ext cx="9086850" cy="861774"/>
          </a:xfrm>
          <a:prstGeom prst="rect">
            <a:avLst/>
          </a:prstGeom>
          <a:noFill/>
        </p:spPr>
        <p:txBody>
          <a:bodyPr wrap="square" rtlCol="0">
            <a:spAutoFit/>
          </a:bodyPr>
          <a:lstStyle/>
          <a:p>
            <a:r>
              <a:rPr lang="en-US" dirty="0"/>
              <a:t>                                         </a:t>
            </a:r>
            <a:r>
              <a:rPr lang="en-US" dirty="0">
                <a:hlinkClick r:id="rId2"/>
              </a:rPr>
              <a:t>www.RankOneSport.com</a:t>
            </a:r>
            <a:endParaRPr lang="en-US" dirty="0"/>
          </a:p>
          <a:p>
            <a:r>
              <a:rPr lang="es-ES" sz="1600" dirty="0"/>
              <a:t>El papeleo de participación de los atletas se completa en línea para todos los estudiantes de Uplift MS &amp; HS</a:t>
            </a:r>
            <a:endParaRPr lang="en-US" sz="1600" dirty="0"/>
          </a:p>
        </p:txBody>
      </p:sp>
      <p:pic>
        <p:nvPicPr>
          <p:cNvPr id="14" name="Graphic 13" descr="Checkbox Checked with solid fill">
            <a:extLst>
              <a:ext uri="{FF2B5EF4-FFF2-40B4-BE49-F238E27FC236}">
                <a16:creationId xmlns:a16="http://schemas.microsoft.com/office/drawing/2014/main" id="{FD18166E-657C-7FEB-F1F5-0321AA6BA25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3127" y="1945831"/>
            <a:ext cx="483632" cy="483632"/>
          </a:xfrm>
          <a:prstGeom prst="rect">
            <a:avLst/>
          </a:prstGeom>
        </p:spPr>
      </p:pic>
      <p:sp>
        <p:nvSpPr>
          <p:cNvPr id="15" name="TextBox 14">
            <a:extLst>
              <a:ext uri="{FF2B5EF4-FFF2-40B4-BE49-F238E27FC236}">
                <a16:creationId xmlns:a16="http://schemas.microsoft.com/office/drawing/2014/main" id="{70D1F702-6CC3-AF9C-303C-4074554358B9}"/>
              </a:ext>
            </a:extLst>
          </p:cNvPr>
          <p:cNvSpPr txBox="1"/>
          <p:nvPr/>
        </p:nvSpPr>
        <p:spPr>
          <a:xfrm>
            <a:off x="1008790" y="1999817"/>
            <a:ext cx="2581037" cy="369332"/>
          </a:xfrm>
          <a:prstGeom prst="rect">
            <a:avLst/>
          </a:prstGeom>
          <a:noFill/>
        </p:spPr>
        <p:txBody>
          <a:bodyPr wrap="square" rtlCol="0">
            <a:spAutoFit/>
          </a:bodyPr>
          <a:lstStyle/>
          <a:p>
            <a:r>
              <a:rPr lang="en-US" dirty="0" err="1"/>
              <a:t>Físico</a:t>
            </a:r>
            <a:r>
              <a:rPr lang="en-US" dirty="0"/>
              <a:t> </a:t>
            </a:r>
            <a:r>
              <a:rPr lang="en-US" dirty="0" err="1"/>
              <a:t>completo</a:t>
            </a:r>
            <a:r>
              <a:rPr lang="en-US" dirty="0"/>
              <a:t> </a:t>
            </a:r>
          </a:p>
        </p:txBody>
      </p:sp>
      <p:pic>
        <p:nvPicPr>
          <p:cNvPr id="16" name="Graphic 15" descr="Checkbox Checked with solid fill">
            <a:extLst>
              <a:ext uri="{FF2B5EF4-FFF2-40B4-BE49-F238E27FC236}">
                <a16:creationId xmlns:a16="http://schemas.microsoft.com/office/drawing/2014/main" id="{079CE279-D9E9-596A-3BD5-FD27DB7405F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55355" y="1875886"/>
            <a:ext cx="483632" cy="483632"/>
          </a:xfrm>
          <a:prstGeom prst="rect">
            <a:avLst/>
          </a:prstGeom>
        </p:spPr>
      </p:pic>
      <p:sp>
        <p:nvSpPr>
          <p:cNvPr id="17" name="TextBox 16">
            <a:extLst>
              <a:ext uri="{FF2B5EF4-FFF2-40B4-BE49-F238E27FC236}">
                <a16:creationId xmlns:a16="http://schemas.microsoft.com/office/drawing/2014/main" id="{09866C73-C45C-C145-A1BD-749D67599269}"/>
              </a:ext>
            </a:extLst>
          </p:cNvPr>
          <p:cNvSpPr txBox="1"/>
          <p:nvPr/>
        </p:nvSpPr>
        <p:spPr>
          <a:xfrm>
            <a:off x="3291377" y="1947893"/>
            <a:ext cx="7065883" cy="369332"/>
          </a:xfrm>
          <a:prstGeom prst="rect">
            <a:avLst/>
          </a:prstGeom>
          <a:noFill/>
        </p:spPr>
        <p:txBody>
          <a:bodyPr wrap="square" rtlCol="0">
            <a:spAutoFit/>
          </a:bodyPr>
          <a:lstStyle/>
          <a:p>
            <a:r>
              <a:rPr lang="en-US" dirty="0"/>
              <a:t>Historia </a:t>
            </a:r>
            <a:r>
              <a:rPr lang="en-US" dirty="0" err="1"/>
              <a:t>Médica</a:t>
            </a:r>
            <a:r>
              <a:rPr lang="en-US" dirty="0"/>
              <a:t> </a:t>
            </a:r>
          </a:p>
        </p:txBody>
      </p:sp>
      <p:pic>
        <p:nvPicPr>
          <p:cNvPr id="18" name="Graphic 17" descr="Checkbox Checked with solid fill">
            <a:extLst>
              <a:ext uri="{FF2B5EF4-FFF2-40B4-BE49-F238E27FC236}">
                <a16:creationId xmlns:a16="http://schemas.microsoft.com/office/drawing/2014/main" id="{F74EFBEF-2882-4B9B-D737-9FE213908FE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18423" y="1854649"/>
            <a:ext cx="483632" cy="483632"/>
          </a:xfrm>
          <a:prstGeom prst="rect">
            <a:avLst/>
          </a:prstGeom>
        </p:spPr>
      </p:pic>
      <p:sp>
        <p:nvSpPr>
          <p:cNvPr id="19" name="TextBox 18">
            <a:extLst>
              <a:ext uri="{FF2B5EF4-FFF2-40B4-BE49-F238E27FC236}">
                <a16:creationId xmlns:a16="http://schemas.microsoft.com/office/drawing/2014/main" id="{9F247815-2EA7-F438-FD9B-16A8C6027202}"/>
              </a:ext>
            </a:extLst>
          </p:cNvPr>
          <p:cNvSpPr txBox="1"/>
          <p:nvPr/>
        </p:nvSpPr>
        <p:spPr>
          <a:xfrm>
            <a:off x="5827962" y="1911799"/>
            <a:ext cx="7065883" cy="369332"/>
          </a:xfrm>
          <a:prstGeom prst="rect">
            <a:avLst/>
          </a:prstGeom>
          <a:noFill/>
        </p:spPr>
        <p:txBody>
          <a:bodyPr wrap="square" rtlCol="0">
            <a:spAutoFit/>
          </a:bodyPr>
          <a:lstStyle/>
          <a:p>
            <a:r>
              <a:rPr lang="es-ES" dirty="0"/>
              <a:t>Firme todos los formularios electrónicos</a:t>
            </a:r>
            <a:endParaRPr lang="en-US" dirty="0"/>
          </a:p>
        </p:txBody>
      </p:sp>
      <p:sp>
        <p:nvSpPr>
          <p:cNvPr id="20" name="TextBox 19">
            <a:extLst>
              <a:ext uri="{FF2B5EF4-FFF2-40B4-BE49-F238E27FC236}">
                <a16:creationId xmlns:a16="http://schemas.microsoft.com/office/drawing/2014/main" id="{3FBFD936-F2C7-C8A8-1CE8-612F65BDFA67}"/>
              </a:ext>
            </a:extLst>
          </p:cNvPr>
          <p:cNvSpPr txBox="1"/>
          <p:nvPr/>
        </p:nvSpPr>
        <p:spPr>
          <a:xfrm>
            <a:off x="572830" y="2426333"/>
            <a:ext cx="10458450" cy="646331"/>
          </a:xfrm>
          <a:prstGeom prst="rect">
            <a:avLst/>
          </a:prstGeom>
          <a:noFill/>
        </p:spPr>
        <p:txBody>
          <a:bodyPr wrap="square" rtlCol="0">
            <a:spAutoFit/>
          </a:bodyPr>
          <a:lstStyle/>
          <a:p>
            <a:r>
              <a:rPr lang="es-ES" dirty="0"/>
              <a:t>Todos los estudiantes deben tener un examen físico, historial médico y todos los formularios electrónicos completos antes de participar en una prueba, práctica o evento.</a:t>
            </a:r>
            <a:endParaRPr lang="en-US" dirty="0"/>
          </a:p>
        </p:txBody>
      </p:sp>
      <p:sp>
        <p:nvSpPr>
          <p:cNvPr id="21" name="TextBox 20">
            <a:extLst>
              <a:ext uri="{FF2B5EF4-FFF2-40B4-BE49-F238E27FC236}">
                <a16:creationId xmlns:a16="http://schemas.microsoft.com/office/drawing/2014/main" id="{0C0F440E-59DD-17A4-F4C1-C0406641A928}"/>
              </a:ext>
            </a:extLst>
          </p:cNvPr>
          <p:cNvSpPr txBox="1"/>
          <p:nvPr/>
        </p:nvSpPr>
        <p:spPr>
          <a:xfrm>
            <a:off x="2284928" y="3874262"/>
            <a:ext cx="4192666" cy="1908215"/>
          </a:xfrm>
          <a:prstGeom prst="rect">
            <a:avLst/>
          </a:prstGeom>
          <a:noFill/>
        </p:spPr>
        <p:txBody>
          <a:bodyPr wrap="square" rtlCol="0">
            <a:spAutoFit/>
          </a:bodyPr>
          <a:lstStyle/>
          <a:p>
            <a:r>
              <a:rPr lang="en-US" sz="2800" u="sng" dirty="0" err="1"/>
              <a:t>Deportes</a:t>
            </a:r>
            <a:r>
              <a:rPr lang="en-US" sz="2800" u="sng" dirty="0"/>
              <a:t> de </a:t>
            </a:r>
            <a:r>
              <a:rPr lang="en-US" sz="2800" u="sng" dirty="0" err="1"/>
              <a:t>Otoño</a:t>
            </a:r>
            <a:r>
              <a:rPr lang="en-US" sz="2800" u="sng" dirty="0"/>
              <a:t> </a:t>
            </a:r>
          </a:p>
          <a:p>
            <a:r>
              <a:rPr lang="en-US" dirty="0"/>
              <a:t>Volleyball</a:t>
            </a:r>
          </a:p>
          <a:p>
            <a:r>
              <a:rPr lang="en-US" dirty="0"/>
              <a:t>Cross Country (XC) ***</a:t>
            </a:r>
          </a:p>
          <a:p>
            <a:r>
              <a:rPr lang="en-US" dirty="0"/>
              <a:t>Flag Football</a:t>
            </a:r>
          </a:p>
          <a:p>
            <a:r>
              <a:rPr lang="en-US" dirty="0"/>
              <a:t>Cheerleading ***</a:t>
            </a:r>
          </a:p>
          <a:p>
            <a:endParaRPr lang="en-US" dirty="0"/>
          </a:p>
        </p:txBody>
      </p:sp>
      <p:sp>
        <p:nvSpPr>
          <p:cNvPr id="22" name="TextBox 21">
            <a:extLst>
              <a:ext uri="{FF2B5EF4-FFF2-40B4-BE49-F238E27FC236}">
                <a16:creationId xmlns:a16="http://schemas.microsoft.com/office/drawing/2014/main" id="{0F0C71AB-B174-2E92-6CE3-8C950FBBFA91}"/>
              </a:ext>
            </a:extLst>
          </p:cNvPr>
          <p:cNvSpPr txBox="1"/>
          <p:nvPr/>
        </p:nvSpPr>
        <p:spPr>
          <a:xfrm>
            <a:off x="5693926" y="3873640"/>
            <a:ext cx="4480560" cy="1631216"/>
          </a:xfrm>
          <a:prstGeom prst="rect">
            <a:avLst/>
          </a:prstGeom>
          <a:noFill/>
        </p:spPr>
        <p:txBody>
          <a:bodyPr wrap="square" rtlCol="0">
            <a:spAutoFit/>
          </a:bodyPr>
          <a:lstStyle/>
          <a:p>
            <a:r>
              <a:rPr lang="en-US" sz="2800" u="sng" dirty="0" err="1"/>
              <a:t>Deportes</a:t>
            </a:r>
            <a:r>
              <a:rPr lang="en-US" sz="2800" u="sng" dirty="0"/>
              <a:t> de Primavera</a:t>
            </a:r>
          </a:p>
          <a:p>
            <a:r>
              <a:rPr lang="en-US" dirty="0"/>
              <a:t>Basketball</a:t>
            </a:r>
          </a:p>
          <a:p>
            <a:r>
              <a:rPr lang="en-US" dirty="0"/>
              <a:t>Soccer</a:t>
            </a:r>
          </a:p>
          <a:p>
            <a:r>
              <a:rPr lang="en-US" dirty="0"/>
              <a:t>Track &amp; Field </a:t>
            </a:r>
          </a:p>
          <a:p>
            <a:r>
              <a:rPr lang="en-US" dirty="0"/>
              <a:t>Baseball ***</a:t>
            </a:r>
          </a:p>
        </p:txBody>
      </p:sp>
      <p:sp>
        <p:nvSpPr>
          <p:cNvPr id="23" name="TextBox 22">
            <a:extLst>
              <a:ext uri="{FF2B5EF4-FFF2-40B4-BE49-F238E27FC236}">
                <a16:creationId xmlns:a16="http://schemas.microsoft.com/office/drawing/2014/main" id="{6C9DF89E-63CC-CD7F-9865-1D5E9DBBB021}"/>
              </a:ext>
            </a:extLst>
          </p:cNvPr>
          <p:cNvSpPr txBox="1"/>
          <p:nvPr/>
        </p:nvSpPr>
        <p:spPr>
          <a:xfrm>
            <a:off x="1459111" y="5541883"/>
            <a:ext cx="8374618" cy="923330"/>
          </a:xfrm>
          <a:prstGeom prst="rect">
            <a:avLst/>
          </a:prstGeom>
          <a:noFill/>
        </p:spPr>
        <p:txBody>
          <a:bodyPr wrap="square" rtlCol="0">
            <a:spAutoFit/>
          </a:bodyPr>
          <a:lstStyle/>
          <a:p>
            <a:r>
              <a:rPr lang="en-US" dirty="0"/>
              <a:t>****</a:t>
            </a:r>
            <a:r>
              <a:rPr lang="es-ES" dirty="0"/>
              <a:t> Cada campus de Uplift tiene diferentes ofertas deportivas: comuníquese con el coordinador atlético de su campus para hacer preguntas específicas del campus. (lista en la siguiente diapositiva</a:t>
            </a:r>
            <a:r>
              <a:rPr lang="en-US" sz="1400" dirty="0"/>
              <a:t>)</a:t>
            </a:r>
          </a:p>
        </p:txBody>
      </p:sp>
      <p:sp>
        <p:nvSpPr>
          <p:cNvPr id="25" name="TextBox 24">
            <a:extLst>
              <a:ext uri="{FF2B5EF4-FFF2-40B4-BE49-F238E27FC236}">
                <a16:creationId xmlns:a16="http://schemas.microsoft.com/office/drawing/2014/main" id="{4453CB25-FA91-850E-F1F0-A364022DBF77}"/>
              </a:ext>
            </a:extLst>
          </p:cNvPr>
          <p:cNvSpPr txBox="1"/>
          <p:nvPr/>
        </p:nvSpPr>
        <p:spPr>
          <a:xfrm>
            <a:off x="572830" y="3064694"/>
            <a:ext cx="9782293" cy="923330"/>
          </a:xfrm>
          <a:prstGeom prst="rect">
            <a:avLst/>
          </a:prstGeom>
          <a:noFill/>
        </p:spPr>
        <p:txBody>
          <a:bodyPr wrap="square" rtlCol="0">
            <a:spAutoFit/>
          </a:bodyPr>
          <a:lstStyle/>
          <a:p>
            <a:r>
              <a:rPr lang="es-ES" dirty="0"/>
              <a:t>Los equipos practican después de la escuela 2-3 veces a la semana y juegan dos veces a la semana en las tardes de lunes a viernes. La UMSAL cuenta con juegos de torneo de campeonato que se juegan los sábados</a:t>
            </a:r>
            <a:endParaRPr lang="en-US" dirty="0"/>
          </a:p>
        </p:txBody>
      </p:sp>
    </p:spTree>
    <p:extLst>
      <p:ext uri="{BB962C8B-B14F-4D97-AF65-F5344CB8AC3E}">
        <p14:creationId xmlns:p14="http://schemas.microsoft.com/office/powerpoint/2010/main" val="3349370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Your After-Work Time Is Precious: Here's How Not To Waste It ...">
            <a:extLst>
              <a:ext uri="{FF2B5EF4-FFF2-40B4-BE49-F238E27FC236}">
                <a16:creationId xmlns:a16="http://schemas.microsoft.com/office/drawing/2014/main" id="{9AD43603-006E-4382-B165-E95F3433BC1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3" name="TextBox 2">
            <a:extLst>
              <a:ext uri="{FF2B5EF4-FFF2-40B4-BE49-F238E27FC236}">
                <a16:creationId xmlns:a16="http://schemas.microsoft.com/office/drawing/2014/main" id="{E2381783-12EE-08DC-ED94-4E982C95578C}"/>
              </a:ext>
            </a:extLst>
          </p:cNvPr>
          <p:cNvSpPr txBox="1"/>
          <p:nvPr/>
        </p:nvSpPr>
        <p:spPr>
          <a:xfrm>
            <a:off x="731520" y="0"/>
            <a:ext cx="9829800" cy="1107996"/>
          </a:xfrm>
          <a:prstGeom prst="rect">
            <a:avLst/>
          </a:prstGeom>
          <a:noFill/>
        </p:spPr>
        <p:txBody>
          <a:bodyPr wrap="square" rtlCol="0">
            <a:spAutoFit/>
          </a:bodyPr>
          <a:lstStyle/>
          <a:p>
            <a:r>
              <a:rPr lang="en-US" sz="6600" dirty="0" err="1"/>
              <a:t>Atletismo</a:t>
            </a:r>
            <a:r>
              <a:rPr lang="en-US" sz="6600" dirty="0"/>
              <a:t> de Uplift </a:t>
            </a:r>
          </a:p>
        </p:txBody>
      </p:sp>
      <p:sp>
        <p:nvSpPr>
          <p:cNvPr id="6" name="TextBox 5">
            <a:extLst>
              <a:ext uri="{FF2B5EF4-FFF2-40B4-BE49-F238E27FC236}">
                <a16:creationId xmlns:a16="http://schemas.microsoft.com/office/drawing/2014/main" id="{AA60BBD1-5F32-AE2F-77AA-A9E8F8AD7B04}"/>
              </a:ext>
            </a:extLst>
          </p:cNvPr>
          <p:cNvSpPr txBox="1"/>
          <p:nvPr/>
        </p:nvSpPr>
        <p:spPr>
          <a:xfrm>
            <a:off x="617220" y="1236107"/>
            <a:ext cx="9566910" cy="369332"/>
          </a:xfrm>
          <a:prstGeom prst="rect">
            <a:avLst/>
          </a:prstGeom>
          <a:noFill/>
        </p:spPr>
        <p:txBody>
          <a:bodyPr wrap="square" rtlCol="0">
            <a:spAutoFit/>
          </a:bodyPr>
          <a:lstStyle/>
          <a:p>
            <a:r>
              <a:rPr lang="en-US" dirty="0"/>
              <a:t>                             </a:t>
            </a:r>
            <a:r>
              <a:rPr lang="en-US" dirty="0">
                <a:solidFill>
                  <a:schemeClr val="bg2">
                    <a:lumMod val="10000"/>
                  </a:schemeClr>
                </a:solidFill>
              </a:rPr>
              <a:t>Philip Gomez </a:t>
            </a:r>
            <a:r>
              <a:rPr lang="en-US" dirty="0"/>
              <a:t>- Uplift Athletic Director – </a:t>
            </a:r>
            <a:r>
              <a:rPr lang="en-US" dirty="0">
                <a:solidFill>
                  <a:schemeClr val="bg2">
                    <a:lumMod val="10000"/>
                  </a:schemeClr>
                </a:solidFill>
              </a:rPr>
              <a:t>pgomez@uplifteducation.org</a:t>
            </a:r>
          </a:p>
        </p:txBody>
      </p:sp>
      <p:sp>
        <p:nvSpPr>
          <p:cNvPr id="20" name="TextBox 19">
            <a:extLst>
              <a:ext uri="{FF2B5EF4-FFF2-40B4-BE49-F238E27FC236}">
                <a16:creationId xmlns:a16="http://schemas.microsoft.com/office/drawing/2014/main" id="{3FBFD936-F2C7-C8A8-1CE8-612F65BDFA67}"/>
              </a:ext>
            </a:extLst>
          </p:cNvPr>
          <p:cNvSpPr txBox="1"/>
          <p:nvPr/>
        </p:nvSpPr>
        <p:spPr>
          <a:xfrm>
            <a:off x="617220" y="1733550"/>
            <a:ext cx="4114800" cy="4524315"/>
          </a:xfrm>
          <a:prstGeom prst="rect">
            <a:avLst/>
          </a:prstGeom>
          <a:noFill/>
        </p:spPr>
        <p:txBody>
          <a:bodyPr wrap="square" rtlCol="0">
            <a:spAutoFit/>
          </a:bodyPr>
          <a:lstStyle/>
          <a:p>
            <a:r>
              <a:rPr lang="en-US" dirty="0"/>
              <a:t>Atlas </a:t>
            </a:r>
          </a:p>
          <a:p>
            <a:r>
              <a:rPr lang="en-US" sz="1200" dirty="0"/>
              <a:t>HS- </a:t>
            </a:r>
            <a:r>
              <a:rPr lang="en-US" sz="1200" i="0" dirty="0">
                <a:effectLst/>
                <a:latin typeface="Arial" panose="020B0604020202020204" pitchFamily="34" charset="0"/>
              </a:rPr>
              <a:t>Brian McGowan - </a:t>
            </a:r>
            <a:r>
              <a:rPr lang="en-US" sz="1200" i="0" dirty="0">
                <a:solidFill>
                  <a:schemeClr val="bg2">
                    <a:lumMod val="10000"/>
                  </a:schemeClr>
                </a:solidFill>
                <a:effectLst/>
                <a:latin typeface="Arial" panose="020B0604020202020204" pitchFamily="34" charset="0"/>
              </a:rPr>
              <a:t>bmcgowan@uplifteducation.org</a:t>
            </a:r>
            <a:endParaRPr lang="en-US" sz="1200" dirty="0">
              <a:solidFill>
                <a:schemeClr val="bg2">
                  <a:lumMod val="10000"/>
                </a:schemeClr>
              </a:solidFill>
            </a:endParaRPr>
          </a:p>
          <a:p>
            <a:r>
              <a:rPr lang="en-US" sz="1200" dirty="0"/>
              <a:t>MS- </a:t>
            </a:r>
            <a:r>
              <a:rPr lang="en-US" sz="1200" i="0" dirty="0">
                <a:effectLst/>
                <a:latin typeface="Arial" panose="020B0604020202020204" pitchFamily="34" charset="0"/>
              </a:rPr>
              <a:t>Madison Davis - </a:t>
            </a:r>
            <a:r>
              <a:rPr lang="en-US" sz="1200" i="0" dirty="0">
                <a:solidFill>
                  <a:schemeClr val="bg2">
                    <a:lumMod val="10000"/>
                  </a:schemeClr>
                </a:solidFill>
                <a:effectLst/>
                <a:latin typeface="Arial" panose="020B0604020202020204" pitchFamily="34" charset="0"/>
              </a:rPr>
              <a:t>mdavis@uplifteducation.org</a:t>
            </a:r>
          </a:p>
          <a:p>
            <a:r>
              <a:rPr lang="en-US" dirty="0"/>
              <a:t>Ascend </a:t>
            </a:r>
          </a:p>
          <a:p>
            <a:r>
              <a:rPr lang="en-US" sz="1200" dirty="0"/>
              <a:t>HS- </a:t>
            </a:r>
            <a:r>
              <a:rPr lang="en-US" sz="1200" i="0" dirty="0" err="1">
                <a:effectLst/>
                <a:latin typeface="Arial" panose="020B0604020202020204" pitchFamily="34" charset="0"/>
              </a:rPr>
              <a:t>Brahzetta</a:t>
            </a:r>
            <a:r>
              <a:rPr lang="en-US" sz="1200" i="0" dirty="0">
                <a:effectLst/>
                <a:latin typeface="Arial" panose="020B0604020202020204" pitchFamily="34" charset="0"/>
              </a:rPr>
              <a:t> Henry - </a:t>
            </a:r>
            <a:r>
              <a:rPr lang="en-US" sz="1200" b="0" i="0" dirty="0">
                <a:solidFill>
                  <a:srgbClr val="000000"/>
                </a:solidFill>
                <a:effectLst/>
                <a:latin typeface="Arial" panose="020B0604020202020204" pitchFamily="34" charset="0"/>
              </a:rPr>
              <a:t>bhenry@uplifteducation.org</a:t>
            </a:r>
            <a:endParaRPr lang="en-US" sz="1200" dirty="0"/>
          </a:p>
          <a:p>
            <a:r>
              <a:rPr lang="en-US" sz="1200" dirty="0"/>
              <a:t>MS- </a:t>
            </a:r>
            <a:r>
              <a:rPr lang="en-US" sz="1200" i="0" dirty="0">
                <a:effectLst/>
                <a:latin typeface="Arial" panose="020B0604020202020204" pitchFamily="34" charset="0"/>
              </a:rPr>
              <a:t>Keerstin Love - </a:t>
            </a:r>
            <a:r>
              <a:rPr lang="en-US" sz="1200" i="0" dirty="0">
                <a:solidFill>
                  <a:schemeClr val="bg2">
                    <a:lumMod val="10000"/>
                  </a:schemeClr>
                </a:solidFill>
                <a:effectLst/>
                <a:latin typeface="Arial" panose="020B0604020202020204" pitchFamily="34" charset="0"/>
              </a:rPr>
              <a:t>klove@uplifteducation.org</a:t>
            </a:r>
            <a:endParaRPr lang="en-US" sz="1200" dirty="0">
              <a:solidFill>
                <a:schemeClr val="bg2">
                  <a:lumMod val="10000"/>
                </a:schemeClr>
              </a:solidFill>
            </a:endParaRPr>
          </a:p>
          <a:p>
            <a:r>
              <a:rPr lang="en-US" dirty="0"/>
              <a:t>Hampton</a:t>
            </a:r>
          </a:p>
          <a:p>
            <a:r>
              <a:rPr lang="en-US" sz="1200" dirty="0"/>
              <a:t>HS- </a:t>
            </a:r>
            <a:r>
              <a:rPr lang="en-US" sz="1200" i="0" dirty="0">
                <a:effectLst/>
                <a:latin typeface="Arial" panose="020B0604020202020204" pitchFamily="34" charset="0"/>
              </a:rPr>
              <a:t>Chelsea Bell - </a:t>
            </a:r>
            <a:r>
              <a:rPr lang="en-US" sz="1200" i="0" dirty="0">
                <a:solidFill>
                  <a:schemeClr val="bg2">
                    <a:lumMod val="10000"/>
                  </a:schemeClr>
                </a:solidFill>
                <a:effectLst/>
                <a:latin typeface="Arial" panose="020B0604020202020204" pitchFamily="34" charset="0"/>
              </a:rPr>
              <a:t>cbell@uplifteducation.org</a:t>
            </a:r>
            <a:endParaRPr lang="en-US" sz="1200" dirty="0">
              <a:solidFill>
                <a:schemeClr val="bg2">
                  <a:lumMod val="10000"/>
                </a:schemeClr>
              </a:solidFill>
            </a:endParaRPr>
          </a:p>
          <a:p>
            <a:r>
              <a:rPr lang="en-US" sz="1200" dirty="0"/>
              <a:t>MS- </a:t>
            </a:r>
            <a:r>
              <a:rPr lang="en-US" sz="1200" i="0" dirty="0">
                <a:effectLst/>
                <a:latin typeface="Arial" panose="020B0604020202020204" pitchFamily="34" charset="0"/>
              </a:rPr>
              <a:t>Ryan Range - </a:t>
            </a:r>
            <a:r>
              <a:rPr lang="en-US" sz="1200" i="0" dirty="0">
                <a:solidFill>
                  <a:schemeClr val="bg2">
                    <a:lumMod val="10000"/>
                  </a:schemeClr>
                </a:solidFill>
                <a:effectLst/>
                <a:latin typeface="Arial" panose="020B0604020202020204" pitchFamily="34" charset="0"/>
              </a:rPr>
              <a:t>rrange@uplifteducation.org</a:t>
            </a:r>
            <a:endParaRPr lang="en-US" sz="1200" dirty="0">
              <a:solidFill>
                <a:schemeClr val="bg2">
                  <a:lumMod val="10000"/>
                </a:schemeClr>
              </a:solidFill>
            </a:endParaRPr>
          </a:p>
          <a:p>
            <a:r>
              <a:rPr lang="en-US" dirty="0"/>
              <a:t>Elevate</a:t>
            </a:r>
          </a:p>
          <a:p>
            <a:r>
              <a:rPr lang="en-US" sz="1200" dirty="0"/>
              <a:t>HS- </a:t>
            </a:r>
            <a:r>
              <a:rPr lang="en-US" sz="1200" i="0" dirty="0">
                <a:effectLst/>
                <a:latin typeface="Arial" panose="020B0604020202020204" pitchFamily="34" charset="0"/>
              </a:rPr>
              <a:t>Omar Chavira - </a:t>
            </a:r>
            <a:r>
              <a:rPr lang="en-US" sz="1200" i="0" dirty="0">
                <a:solidFill>
                  <a:schemeClr val="bg2">
                    <a:lumMod val="10000"/>
                  </a:schemeClr>
                </a:solidFill>
                <a:effectLst/>
                <a:latin typeface="Arial" panose="020B0604020202020204" pitchFamily="34" charset="0"/>
              </a:rPr>
              <a:t>ochavira@uplifteducation.org</a:t>
            </a:r>
            <a:endParaRPr lang="en-US" sz="1200" dirty="0">
              <a:solidFill>
                <a:schemeClr val="bg2">
                  <a:lumMod val="10000"/>
                </a:schemeClr>
              </a:solidFill>
            </a:endParaRPr>
          </a:p>
          <a:p>
            <a:r>
              <a:rPr lang="en-US" sz="1200" dirty="0"/>
              <a:t>MS- </a:t>
            </a:r>
            <a:r>
              <a:rPr lang="en-US" sz="1200" i="0" dirty="0">
                <a:effectLst/>
                <a:latin typeface="Arial" panose="020B0604020202020204" pitchFamily="34" charset="0"/>
              </a:rPr>
              <a:t>Omar Chavira - </a:t>
            </a:r>
            <a:r>
              <a:rPr lang="en-US" sz="1200" i="0" dirty="0">
                <a:solidFill>
                  <a:schemeClr val="bg2">
                    <a:lumMod val="10000"/>
                  </a:schemeClr>
                </a:solidFill>
                <a:effectLst/>
                <a:latin typeface="Arial" panose="020B0604020202020204" pitchFamily="34" charset="0"/>
              </a:rPr>
              <a:t>ochavira@uplifteducation.org</a:t>
            </a:r>
            <a:endParaRPr lang="en-US" sz="1200" dirty="0">
              <a:solidFill>
                <a:schemeClr val="bg2">
                  <a:lumMod val="10000"/>
                </a:schemeClr>
              </a:solidFill>
            </a:endParaRPr>
          </a:p>
          <a:p>
            <a:r>
              <a:rPr lang="en-US" dirty="0"/>
              <a:t>Heights</a:t>
            </a:r>
          </a:p>
          <a:p>
            <a:r>
              <a:rPr lang="en-US" sz="1200" dirty="0"/>
              <a:t>HS- </a:t>
            </a:r>
            <a:r>
              <a:rPr lang="en-US" sz="1200" i="0" dirty="0">
                <a:effectLst/>
                <a:latin typeface="Arial" panose="020B0604020202020204" pitchFamily="34" charset="0"/>
              </a:rPr>
              <a:t>Keviyon Manuel - </a:t>
            </a:r>
            <a:r>
              <a:rPr lang="en-US" sz="1200" i="0" dirty="0">
                <a:solidFill>
                  <a:schemeClr val="bg2">
                    <a:lumMod val="10000"/>
                  </a:schemeClr>
                </a:solidFill>
                <a:effectLst/>
                <a:latin typeface="Arial" panose="020B0604020202020204" pitchFamily="34" charset="0"/>
              </a:rPr>
              <a:t>kmanuel@uplifteducation.org</a:t>
            </a:r>
            <a:endParaRPr lang="en-US" sz="1200" dirty="0">
              <a:solidFill>
                <a:schemeClr val="bg2">
                  <a:lumMod val="10000"/>
                </a:schemeClr>
              </a:solidFill>
            </a:endParaRPr>
          </a:p>
          <a:p>
            <a:r>
              <a:rPr lang="en-US" sz="1200" dirty="0"/>
              <a:t>MS- </a:t>
            </a:r>
            <a:r>
              <a:rPr lang="en-US" sz="1200" i="0" dirty="0">
                <a:effectLst/>
                <a:latin typeface="Arial" panose="020B0604020202020204" pitchFamily="34" charset="0"/>
              </a:rPr>
              <a:t>Shateek Nasir - </a:t>
            </a:r>
            <a:r>
              <a:rPr lang="en-US" sz="1200" i="0" dirty="0">
                <a:solidFill>
                  <a:schemeClr val="bg2">
                    <a:lumMod val="10000"/>
                  </a:schemeClr>
                </a:solidFill>
                <a:effectLst/>
                <a:latin typeface="Arial" panose="020B0604020202020204" pitchFamily="34" charset="0"/>
              </a:rPr>
              <a:t>snasir@uplifteducation.org</a:t>
            </a:r>
            <a:endParaRPr lang="en-US" sz="1200" dirty="0">
              <a:solidFill>
                <a:schemeClr val="bg2">
                  <a:lumMod val="10000"/>
                </a:schemeClr>
              </a:solidFill>
            </a:endParaRPr>
          </a:p>
          <a:p>
            <a:r>
              <a:rPr lang="en-US" dirty="0"/>
              <a:t>Grand</a:t>
            </a:r>
          </a:p>
          <a:p>
            <a:r>
              <a:rPr lang="en-US" sz="1200" dirty="0"/>
              <a:t>HS- </a:t>
            </a:r>
            <a:r>
              <a:rPr lang="en-US" sz="1200" i="0" dirty="0">
                <a:effectLst/>
                <a:latin typeface="Arial" panose="020B0604020202020204" pitchFamily="34" charset="0"/>
              </a:rPr>
              <a:t>Adam McCoy - </a:t>
            </a:r>
            <a:r>
              <a:rPr lang="en-US" sz="1200" i="0" dirty="0">
                <a:solidFill>
                  <a:schemeClr val="bg2">
                    <a:lumMod val="10000"/>
                  </a:schemeClr>
                </a:solidFill>
                <a:effectLst/>
                <a:latin typeface="Arial" panose="020B0604020202020204" pitchFamily="34" charset="0"/>
              </a:rPr>
              <a:t>amccoy@uplifteducation.org</a:t>
            </a:r>
            <a:endParaRPr lang="en-US" sz="1200" dirty="0">
              <a:solidFill>
                <a:schemeClr val="bg2">
                  <a:lumMod val="10000"/>
                </a:schemeClr>
              </a:solidFill>
            </a:endParaRPr>
          </a:p>
          <a:p>
            <a:r>
              <a:rPr lang="en-US" sz="1200" dirty="0"/>
              <a:t>MS- </a:t>
            </a:r>
            <a:r>
              <a:rPr lang="en-US" sz="1200" i="0" dirty="0">
                <a:effectLst/>
                <a:latin typeface="Arial" panose="020B0604020202020204" pitchFamily="34" charset="0"/>
              </a:rPr>
              <a:t>Denae Swan - </a:t>
            </a:r>
            <a:r>
              <a:rPr lang="en-US" sz="1200" i="0" dirty="0">
                <a:solidFill>
                  <a:schemeClr val="bg2">
                    <a:lumMod val="10000"/>
                  </a:schemeClr>
                </a:solidFill>
                <a:effectLst/>
                <a:latin typeface="Arial" panose="020B0604020202020204" pitchFamily="34" charset="0"/>
              </a:rPr>
              <a:t>dswan@uplifteducation.org</a:t>
            </a:r>
            <a:endParaRPr lang="en-US" sz="1200" dirty="0">
              <a:solidFill>
                <a:schemeClr val="bg2">
                  <a:lumMod val="10000"/>
                </a:schemeClr>
              </a:solidFill>
            </a:endParaRPr>
          </a:p>
          <a:p>
            <a:endParaRPr lang="en-US" dirty="0"/>
          </a:p>
          <a:p>
            <a:endParaRPr lang="en-US" dirty="0"/>
          </a:p>
        </p:txBody>
      </p:sp>
      <p:sp>
        <p:nvSpPr>
          <p:cNvPr id="24" name="TextBox 23">
            <a:extLst>
              <a:ext uri="{FF2B5EF4-FFF2-40B4-BE49-F238E27FC236}">
                <a16:creationId xmlns:a16="http://schemas.microsoft.com/office/drawing/2014/main" id="{3C07AB3D-2895-F96E-2942-4A64C0BAE0E6}"/>
              </a:ext>
            </a:extLst>
          </p:cNvPr>
          <p:cNvSpPr txBox="1"/>
          <p:nvPr/>
        </p:nvSpPr>
        <p:spPr>
          <a:xfrm>
            <a:off x="5036820" y="1885950"/>
            <a:ext cx="4114800" cy="4616648"/>
          </a:xfrm>
          <a:prstGeom prst="rect">
            <a:avLst/>
          </a:prstGeom>
          <a:noFill/>
        </p:spPr>
        <p:txBody>
          <a:bodyPr wrap="square" rtlCol="0">
            <a:spAutoFit/>
          </a:bodyPr>
          <a:lstStyle/>
          <a:p>
            <a:r>
              <a:rPr lang="en-US" dirty="0"/>
              <a:t>Infinity</a:t>
            </a:r>
          </a:p>
          <a:p>
            <a:r>
              <a:rPr lang="en-US" sz="1200" dirty="0"/>
              <a:t>HS- </a:t>
            </a:r>
            <a:r>
              <a:rPr lang="en-US" sz="1200" i="0" dirty="0">
                <a:effectLst/>
                <a:latin typeface="Arial" panose="020B0604020202020204" pitchFamily="34" charset="0"/>
              </a:rPr>
              <a:t>Colton Silvia - </a:t>
            </a:r>
            <a:r>
              <a:rPr lang="en-US" sz="1200" i="0" dirty="0">
                <a:solidFill>
                  <a:schemeClr val="bg2">
                    <a:lumMod val="10000"/>
                  </a:schemeClr>
                </a:solidFill>
                <a:effectLst/>
                <a:latin typeface="Arial" panose="020B0604020202020204" pitchFamily="34" charset="0"/>
              </a:rPr>
              <a:t>CSilvia@uplifteducation.org</a:t>
            </a:r>
            <a:endParaRPr lang="en-US" sz="1200" dirty="0">
              <a:solidFill>
                <a:schemeClr val="bg2">
                  <a:lumMod val="10000"/>
                </a:schemeClr>
              </a:solidFill>
            </a:endParaRPr>
          </a:p>
          <a:p>
            <a:r>
              <a:rPr lang="en-US" sz="1200" dirty="0"/>
              <a:t>MS- </a:t>
            </a:r>
            <a:r>
              <a:rPr lang="en-US" sz="1200" i="0" dirty="0">
                <a:effectLst/>
                <a:latin typeface="Arial" panose="020B0604020202020204" pitchFamily="34" charset="0"/>
              </a:rPr>
              <a:t>Matthew Price - </a:t>
            </a:r>
            <a:r>
              <a:rPr lang="en-US" sz="1200" i="0" dirty="0">
                <a:solidFill>
                  <a:schemeClr val="bg2">
                    <a:lumMod val="10000"/>
                  </a:schemeClr>
                </a:solidFill>
                <a:effectLst/>
                <a:latin typeface="Arial" panose="020B0604020202020204" pitchFamily="34" charset="0"/>
              </a:rPr>
              <a:t>mprice@uplifteducation.org</a:t>
            </a:r>
            <a:endParaRPr lang="en-US" sz="1200" dirty="0">
              <a:solidFill>
                <a:schemeClr val="bg2">
                  <a:lumMod val="10000"/>
                </a:schemeClr>
              </a:solidFill>
            </a:endParaRPr>
          </a:p>
          <a:p>
            <a:r>
              <a:rPr lang="en-US" dirty="0"/>
              <a:t>Luna</a:t>
            </a:r>
          </a:p>
          <a:p>
            <a:r>
              <a:rPr lang="en-US" sz="1200" dirty="0"/>
              <a:t>HS- Devodrick Ross – </a:t>
            </a:r>
            <a:r>
              <a:rPr lang="en-US" sz="1200" dirty="0">
                <a:solidFill>
                  <a:schemeClr val="bg2">
                    <a:lumMod val="10000"/>
                  </a:schemeClr>
                </a:solidFill>
                <a:latin typeface="Arial" panose="020B0604020202020204" pitchFamily="34" charset="0"/>
                <a:cs typeface="Arial" panose="020B0604020202020204" pitchFamily="34" charset="0"/>
              </a:rPr>
              <a:t>Dross@uplifteducation.org</a:t>
            </a:r>
          </a:p>
          <a:p>
            <a:r>
              <a:rPr lang="en-US" sz="1200" dirty="0"/>
              <a:t>MS- </a:t>
            </a:r>
            <a:r>
              <a:rPr lang="en-US" sz="1200" i="0" dirty="0">
                <a:effectLst/>
                <a:latin typeface="Arial" panose="020B0604020202020204" pitchFamily="34" charset="0"/>
              </a:rPr>
              <a:t>Esra Jackson - </a:t>
            </a:r>
            <a:r>
              <a:rPr lang="en-US" sz="1200" i="0" dirty="0">
                <a:solidFill>
                  <a:schemeClr val="bg2">
                    <a:lumMod val="10000"/>
                  </a:schemeClr>
                </a:solidFill>
                <a:effectLst/>
                <a:latin typeface="Arial" panose="020B0604020202020204" pitchFamily="34" charset="0"/>
              </a:rPr>
              <a:t>EsJackson@uplifteducation.org</a:t>
            </a:r>
            <a:endParaRPr lang="en-US" sz="1200" dirty="0">
              <a:solidFill>
                <a:schemeClr val="bg2">
                  <a:lumMod val="10000"/>
                </a:schemeClr>
              </a:solidFill>
            </a:endParaRPr>
          </a:p>
          <a:p>
            <a:r>
              <a:rPr lang="en-US" dirty="0"/>
              <a:t>Mighty </a:t>
            </a:r>
          </a:p>
          <a:p>
            <a:r>
              <a:rPr lang="en-US" sz="1200" dirty="0"/>
              <a:t>HS- </a:t>
            </a:r>
            <a:r>
              <a:rPr lang="en-US" sz="1200" i="0" dirty="0">
                <a:effectLst/>
                <a:latin typeface="Arial" panose="020B0604020202020204" pitchFamily="34" charset="0"/>
              </a:rPr>
              <a:t>Richard Young - </a:t>
            </a:r>
            <a:r>
              <a:rPr lang="en-US" sz="1200" i="0" dirty="0">
                <a:solidFill>
                  <a:schemeClr val="bg2">
                    <a:lumMod val="10000"/>
                  </a:schemeClr>
                </a:solidFill>
                <a:effectLst/>
                <a:latin typeface="Arial" panose="020B0604020202020204" pitchFamily="34" charset="0"/>
              </a:rPr>
              <a:t>Riyoung@uplifteducation.org</a:t>
            </a:r>
          </a:p>
          <a:p>
            <a:r>
              <a:rPr lang="en-US" sz="1200" dirty="0"/>
              <a:t>MS- </a:t>
            </a:r>
            <a:r>
              <a:rPr lang="en-US" sz="1200" i="0" dirty="0">
                <a:effectLst/>
                <a:latin typeface="Arial" panose="020B0604020202020204" pitchFamily="34" charset="0"/>
              </a:rPr>
              <a:t>Adriane Davis - </a:t>
            </a:r>
            <a:r>
              <a:rPr lang="en-US" sz="1200" i="0" dirty="0">
                <a:solidFill>
                  <a:schemeClr val="bg2">
                    <a:lumMod val="10000"/>
                  </a:schemeClr>
                </a:solidFill>
                <a:effectLst/>
                <a:latin typeface="Arial" panose="020B0604020202020204" pitchFamily="34" charset="0"/>
              </a:rPr>
              <a:t>Addavis@uplifteducation.org</a:t>
            </a:r>
            <a:endParaRPr lang="en-US" sz="1200" dirty="0">
              <a:solidFill>
                <a:schemeClr val="bg2">
                  <a:lumMod val="10000"/>
                </a:schemeClr>
              </a:solidFill>
            </a:endParaRPr>
          </a:p>
          <a:p>
            <a:r>
              <a:rPr lang="en-US" dirty="0"/>
              <a:t>Summit</a:t>
            </a:r>
          </a:p>
          <a:p>
            <a:r>
              <a:rPr lang="en-US" sz="1200" dirty="0"/>
              <a:t>HS- </a:t>
            </a:r>
            <a:r>
              <a:rPr lang="en-US" sz="1200" i="0" dirty="0">
                <a:effectLst/>
                <a:latin typeface="Arial" panose="020B0604020202020204" pitchFamily="34" charset="0"/>
              </a:rPr>
              <a:t>Renita Davidson - </a:t>
            </a:r>
            <a:r>
              <a:rPr lang="en-US" sz="1200" i="0" dirty="0">
                <a:solidFill>
                  <a:schemeClr val="bg2">
                    <a:lumMod val="10000"/>
                  </a:schemeClr>
                </a:solidFill>
                <a:effectLst/>
                <a:latin typeface="Arial" panose="020B0604020202020204" pitchFamily="34" charset="0"/>
              </a:rPr>
              <a:t>rdavidson@uplifteducation.org</a:t>
            </a:r>
            <a:endParaRPr lang="en-US" sz="1200" dirty="0">
              <a:solidFill>
                <a:schemeClr val="bg2">
                  <a:lumMod val="10000"/>
                </a:schemeClr>
              </a:solidFill>
            </a:endParaRPr>
          </a:p>
          <a:p>
            <a:r>
              <a:rPr lang="en-US" sz="1200" dirty="0"/>
              <a:t>MS- </a:t>
            </a:r>
            <a:r>
              <a:rPr lang="en-US" sz="1200" i="0" dirty="0">
                <a:effectLst/>
                <a:latin typeface="Arial" panose="020B0604020202020204" pitchFamily="34" charset="0"/>
              </a:rPr>
              <a:t>Sherona Edwards - </a:t>
            </a:r>
            <a:r>
              <a:rPr lang="en-US" sz="1200" i="0" dirty="0">
                <a:solidFill>
                  <a:schemeClr val="bg2">
                    <a:lumMod val="10000"/>
                  </a:schemeClr>
                </a:solidFill>
                <a:effectLst/>
                <a:latin typeface="Arial" panose="020B0604020202020204" pitchFamily="34" charset="0"/>
              </a:rPr>
              <a:t>sedwards@uplifteducation.org</a:t>
            </a:r>
            <a:endParaRPr lang="en-US" sz="1200" dirty="0">
              <a:solidFill>
                <a:schemeClr val="bg2">
                  <a:lumMod val="10000"/>
                </a:schemeClr>
              </a:solidFill>
            </a:endParaRPr>
          </a:p>
          <a:p>
            <a:r>
              <a:rPr lang="en-US" dirty="0"/>
              <a:t>Williams</a:t>
            </a:r>
          </a:p>
          <a:p>
            <a:r>
              <a:rPr lang="en-US" sz="1200" dirty="0"/>
              <a:t>HS- </a:t>
            </a:r>
            <a:r>
              <a:rPr lang="en-US" sz="1200" i="0" dirty="0">
                <a:effectLst/>
                <a:latin typeface="Arial" panose="020B0604020202020204" pitchFamily="34" charset="0"/>
              </a:rPr>
              <a:t>Taylor Walker - </a:t>
            </a:r>
            <a:r>
              <a:rPr lang="en-US" sz="1200" i="0" dirty="0">
                <a:solidFill>
                  <a:schemeClr val="bg2">
                    <a:lumMod val="10000"/>
                  </a:schemeClr>
                </a:solidFill>
                <a:effectLst/>
                <a:latin typeface="Arial" panose="020B0604020202020204" pitchFamily="34" charset="0"/>
              </a:rPr>
              <a:t>tawalker@uplifteducation.org</a:t>
            </a:r>
            <a:endParaRPr lang="en-US" sz="1200" dirty="0">
              <a:solidFill>
                <a:schemeClr val="bg2">
                  <a:lumMod val="10000"/>
                </a:schemeClr>
              </a:solidFill>
            </a:endParaRPr>
          </a:p>
          <a:p>
            <a:r>
              <a:rPr lang="en-US" sz="1200" dirty="0"/>
              <a:t>MS- </a:t>
            </a:r>
            <a:r>
              <a:rPr lang="en-US" sz="1200" i="0" dirty="0">
                <a:effectLst/>
                <a:latin typeface="Arial" panose="020B0604020202020204" pitchFamily="34" charset="0"/>
              </a:rPr>
              <a:t>Alyessa </a:t>
            </a:r>
            <a:r>
              <a:rPr lang="en-US" sz="1200" i="0" dirty="0" err="1">
                <a:effectLst/>
                <a:latin typeface="Arial" panose="020B0604020202020204" pitchFamily="34" charset="0"/>
              </a:rPr>
              <a:t>Soden</a:t>
            </a:r>
            <a:r>
              <a:rPr lang="en-US" sz="1200" i="0" dirty="0">
                <a:effectLst/>
                <a:latin typeface="Arial" panose="020B0604020202020204" pitchFamily="34" charset="0"/>
              </a:rPr>
              <a:t> - </a:t>
            </a:r>
            <a:r>
              <a:rPr lang="en-US" sz="1200" i="0" dirty="0">
                <a:solidFill>
                  <a:schemeClr val="bg2">
                    <a:lumMod val="10000"/>
                  </a:schemeClr>
                </a:solidFill>
                <a:effectLst/>
                <a:latin typeface="Arial" panose="020B0604020202020204" pitchFamily="34" charset="0"/>
              </a:rPr>
              <a:t>asoden@uplifteducation.org </a:t>
            </a:r>
          </a:p>
          <a:p>
            <a:r>
              <a:rPr lang="en-US" dirty="0"/>
              <a:t>Wisdom</a:t>
            </a:r>
          </a:p>
          <a:p>
            <a:r>
              <a:rPr lang="en-US" sz="1200" dirty="0"/>
              <a:t>HS- </a:t>
            </a:r>
            <a:r>
              <a:rPr lang="en-US" sz="1200" i="0" dirty="0">
                <a:effectLst/>
                <a:latin typeface="Arial" panose="020B0604020202020204" pitchFamily="34" charset="0"/>
              </a:rPr>
              <a:t>Ashleigh Franklin - </a:t>
            </a:r>
            <a:r>
              <a:rPr lang="en-US" sz="1200" i="0" dirty="0">
                <a:solidFill>
                  <a:schemeClr val="bg2">
                    <a:lumMod val="10000"/>
                  </a:schemeClr>
                </a:solidFill>
                <a:effectLst/>
                <a:latin typeface="Arial" panose="020B0604020202020204" pitchFamily="34" charset="0"/>
              </a:rPr>
              <a:t>asfranklin@uplifteducation.org</a:t>
            </a:r>
            <a:endParaRPr lang="en-US" sz="1200" dirty="0">
              <a:solidFill>
                <a:schemeClr val="bg2">
                  <a:lumMod val="10000"/>
                </a:schemeClr>
              </a:solidFill>
            </a:endParaRPr>
          </a:p>
          <a:p>
            <a:r>
              <a:rPr lang="en-US" sz="1200" dirty="0"/>
              <a:t>MS- </a:t>
            </a:r>
            <a:r>
              <a:rPr lang="en-US" sz="1200" i="0" dirty="0">
                <a:effectLst/>
                <a:latin typeface="Arial" panose="020B0604020202020204" pitchFamily="34" charset="0"/>
              </a:rPr>
              <a:t>Katherine Golden - </a:t>
            </a:r>
            <a:r>
              <a:rPr lang="en-US" sz="1200" i="0" dirty="0">
                <a:solidFill>
                  <a:schemeClr val="bg2">
                    <a:lumMod val="10000"/>
                  </a:schemeClr>
                </a:solidFill>
                <a:effectLst/>
                <a:latin typeface="Arial" panose="020B0604020202020204" pitchFamily="34" charset="0"/>
              </a:rPr>
              <a:t>kgolden@uplifteducation.org</a:t>
            </a:r>
            <a:endParaRPr lang="en-US" sz="1200" dirty="0">
              <a:solidFill>
                <a:schemeClr val="bg2">
                  <a:lumMod val="10000"/>
                </a:schemeClr>
              </a:solidFill>
            </a:endParaRPr>
          </a:p>
          <a:p>
            <a:r>
              <a:rPr lang="en-US" dirty="0"/>
              <a:t>North Hills</a:t>
            </a:r>
          </a:p>
          <a:p>
            <a:r>
              <a:rPr lang="en-US" sz="1200" dirty="0"/>
              <a:t>HS- </a:t>
            </a:r>
            <a:r>
              <a:rPr lang="en-US" sz="1200" i="0" dirty="0">
                <a:effectLst/>
                <a:latin typeface="Arial" panose="020B0604020202020204" pitchFamily="34" charset="0"/>
              </a:rPr>
              <a:t>Kennith Gober - </a:t>
            </a:r>
            <a:r>
              <a:rPr lang="en-US" sz="1200" i="0" dirty="0">
                <a:solidFill>
                  <a:schemeClr val="bg2">
                    <a:lumMod val="10000"/>
                  </a:schemeClr>
                </a:solidFill>
                <a:effectLst/>
                <a:latin typeface="Arial" panose="020B0604020202020204" pitchFamily="34" charset="0"/>
              </a:rPr>
              <a:t>kgober@uplifteducation.org</a:t>
            </a:r>
            <a:endParaRPr lang="en-US" sz="1200" dirty="0">
              <a:solidFill>
                <a:schemeClr val="bg2">
                  <a:lumMod val="10000"/>
                </a:schemeClr>
              </a:solidFill>
            </a:endParaRPr>
          </a:p>
          <a:p>
            <a:r>
              <a:rPr lang="en-US" sz="1200" dirty="0"/>
              <a:t>MS- </a:t>
            </a:r>
            <a:r>
              <a:rPr lang="en-US" sz="1200" i="0" dirty="0" err="1">
                <a:effectLst/>
                <a:latin typeface="Arial" panose="020B0604020202020204" pitchFamily="34" charset="0"/>
              </a:rPr>
              <a:t>Mireda</a:t>
            </a:r>
            <a:r>
              <a:rPr lang="en-US" sz="1200" i="0" dirty="0">
                <a:effectLst/>
                <a:latin typeface="Arial" panose="020B0604020202020204" pitchFamily="34" charset="0"/>
              </a:rPr>
              <a:t> Rubayo - </a:t>
            </a:r>
            <a:r>
              <a:rPr lang="en-US" sz="1200" i="0" dirty="0">
                <a:solidFill>
                  <a:schemeClr val="bg2">
                    <a:lumMod val="10000"/>
                  </a:schemeClr>
                </a:solidFill>
                <a:effectLst/>
                <a:latin typeface="Arial" panose="020B0604020202020204" pitchFamily="34" charset="0"/>
              </a:rPr>
              <a:t>mrubayo@uplifteducation.org</a:t>
            </a:r>
            <a:endParaRPr lang="en-US" sz="1200" dirty="0">
              <a:solidFill>
                <a:schemeClr val="bg2">
                  <a:lumMod val="10000"/>
                </a:schemeClr>
              </a:solidFill>
            </a:endParaRPr>
          </a:p>
        </p:txBody>
      </p:sp>
    </p:spTree>
    <p:extLst>
      <p:ext uri="{BB962C8B-B14F-4D97-AF65-F5344CB8AC3E}">
        <p14:creationId xmlns:p14="http://schemas.microsoft.com/office/powerpoint/2010/main" val="2107590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A5C5E2-77F2-2602-613F-C5F8D32EC1FC}"/>
              </a:ext>
            </a:extLst>
          </p:cNvPr>
          <p:cNvSpPr>
            <a:spLocks noGrp="1"/>
          </p:cNvSpPr>
          <p:nvPr>
            <p:ph idx="1"/>
          </p:nvPr>
        </p:nvSpPr>
        <p:spPr>
          <a:xfrm>
            <a:off x="740850" y="1828800"/>
            <a:ext cx="10533702" cy="4351337"/>
          </a:xfrm>
        </p:spPr>
        <p:txBody>
          <a:bodyPr>
            <a:normAutofit/>
          </a:bodyPr>
          <a:lstStyle/>
          <a:p>
            <a:pPr marL="0" indent="0" algn="ctr" rtl="0">
              <a:buNone/>
            </a:pPr>
            <a:r>
              <a:rPr lang="en-US" b="0" i="0" dirty="0" err="1">
                <a:solidFill>
                  <a:srgbClr val="656565"/>
                </a:solidFill>
                <a:effectLst/>
                <a:latin typeface="Lato" panose="020F0502020204030203" pitchFamily="34" charset="0"/>
              </a:rPr>
              <a:t>Nuestro</a:t>
            </a:r>
            <a:r>
              <a:rPr lang="en-US" b="0" i="0" dirty="0">
                <a:solidFill>
                  <a:srgbClr val="656565"/>
                </a:solidFill>
                <a:effectLst/>
                <a:latin typeface="Lato" panose="020F0502020204030203" pitchFamily="34" charset="0"/>
              </a:rPr>
              <a:t> </a:t>
            </a:r>
            <a:r>
              <a:rPr lang="en-US" b="0" i="0" dirty="0" err="1">
                <a:solidFill>
                  <a:srgbClr val="656565"/>
                </a:solidFill>
                <a:effectLst/>
                <a:latin typeface="Lato" panose="020F0502020204030203" pitchFamily="34" charset="0"/>
              </a:rPr>
              <a:t>Compromiso</a:t>
            </a:r>
            <a:endParaRPr lang="en-US" b="0" i="0" dirty="0">
              <a:solidFill>
                <a:srgbClr val="656565"/>
              </a:solidFill>
              <a:effectLst/>
              <a:latin typeface="Lato" panose="020F0502020204030203" pitchFamily="34" charset="0"/>
            </a:endParaRPr>
          </a:p>
          <a:p>
            <a:pPr marL="0" indent="0" algn="l" rtl="0">
              <a:buNone/>
            </a:pPr>
            <a:endParaRPr lang="en-US" b="0" i="0" dirty="0">
              <a:solidFill>
                <a:srgbClr val="656565"/>
              </a:solidFill>
              <a:effectLst/>
              <a:latin typeface="Lato" panose="020F0502020204030203" pitchFamily="34" charset="0"/>
            </a:endParaRPr>
          </a:p>
          <a:p>
            <a:pPr algn="l" rtl="0">
              <a:buFont typeface="Arial" panose="020B0604020202020204" pitchFamily="34" charset="0"/>
              <a:buChar char="•"/>
            </a:pPr>
            <a:r>
              <a:rPr lang="es-ES" b="0" i="0" dirty="0">
                <a:solidFill>
                  <a:srgbClr val="656565"/>
                </a:solidFill>
                <a:effectLst/>
                <a:latin typeface="Lato" panose="020F0502020204030203" pitchFamily="34" charset="0"/>
              </a:rPr>
              <a:t>Para proporcionar un ambiente saludable en el que nuestros estudiantes puedan aprender y prosperar.</a:t>
            </a:r>
            <a:endParaRPr lang="en-US" b="0" i="0" dirty="0">
              <a:solidFill>
                <a:srgbClr val="656565"/>
              </a:solidFill>
              <a:effectLst/>
              <a:latin typeface="Lato" panose="020F0502020204030203" pitchFamily="34" charset="0"/>
            </a:endParaRPr>
          </a:p>
          <a:p>
            <a:pPr algn="l" rtl="0">
              <a:buFont typeface="Arial" panose="020B0604020202020204" pitchFamily="34" charset="0"/>
              <a:buChar char="•"/>
            </a:pPr>
            <a:r>
              <a:rPr lang="es-ES" b="0" i="0" dirty="0">
                <a:solidFill>
                  <a:srgbClr val="656565"/>
                </a:solidFill>
                <a:effectLst/>
                <a:latin typeface="Lato" panose="020F0502020204030203" pitchFamily="34" charset="0"/>
              </a:rPr>
              <a:t>Cumplir con todas las órdenes, mandatos y pautas de salud estatales y locales para garantizar la salud y la seguridad de todas las personas en el campus.</a:t>
            </a:r>
            <a:endParaRPr lang="en-US" b="0" i="0" dirty="0">
              <a:solidFill>
                <a:srgbClr val="656565"/>
              </a:solidFill>
              <a:effectLst/>
              <a:latin typeface="Lato" panose="020F0502020204030203" pitchFamily="34" charset="0"/>
            </a:endParaRPr>
          </a:p>
          <a:p>
            <a:pPr algn="l" rtl="0">
              <a:buFont typeface="Arial" panose="020B0604020202020204" pitchFamily="34" charset="0"/>
              <a:buChar char="•"/>
            </a:pPr>
            <a:r>
              <a:rPr lang="es-ES" b="0" i="0" dirty="0">
                <a:solidFill>
                  <a:srgbClr val="656565"/>
                </a:solidFill>
                <a:effectLst/>
                <a:latin typeface="Lato" panose="020F0502020204030203" pitchFamily="34" charset="0"/>
              </a:rPr>
              <a:t>Uplift Education alienta a todo el personal y a los estudiantes elegibles por edad a que se vacunen.</a:t>
            </a:r>
            <a:endParaRPr lang="en-US" b="0" i="0" dirty="0">
              <a:solidFill>
                <a:srgbClr val="656565"/>
              </a:solidFill>
              <a:effectLst/>
              <a:latin typeface="Lato" panose="020F0502020204030203" pitchFamily="34" charset="0"/>
            </a:endParaRPr>
          </a:p>
          <a:p>
            <a:pPr algn="l" rtl="0">
              <a:buFont typeface="Arial" panose="020B0604020202020204" pitchFamily="34" charset="0"/>
              <a:buChar char="•"/>
            </a:pPr>
            <a:r>
              <a:rPr lang="es-ES" dirty="0">
                <a:solidFill>
                  <a:srgbClr val="656565"/>
                </a:solidFill>
                <a:effectLst/>
                <a:latin typeface="Lato" panose="020F0502020204030203" pitchFamily="34" charset="0"/>
              </a:rPr>
              <a:t>Las mascarillas son muy recomendables, pero no obligatorias. Sin embargo, Uplift se reserva el derecho a una guía de uso de máscaras más restrictiva si las métricas cambian más allá de la capacidad del sitio escolar o del distrito para garantizar la seguridad.</a:t>
            </a:r>
            <a:endParaRPr lang="en-US" dirty="0">
              <a:solidFill>
                <a:srgbClr val="000000"/>
              </a:solidFill>
              <a:effectLst/>
              <a:latin typeface="Lato" panose="020F0502020204030203" pitchFamily="34" charset="0"/>
            </a:endParaRPr>
          </a:p>
          <a:p>
            <a:pPr algn="l" rtl="0">
              <a:buFont typeface="Arial" panose="020B0604020202020204" pitchFamily="34" charset="0"/>
              <a:buChar char="•"/>
            </a:pPr>
            <a:endParaRPr lang="en-US" b="0" i="0" dirty="0">
              <a:solidFill>
                <a:srgbClr val="656565"/>
              </a:solidFill>
              <a:effectLst/>
              <a:latin typeface="Lato" panose="020F0502020204030203" pitchFamily="34" charset="0"/>
            </a:endParaRPr>
          </a:p>
        </p:txBody>
      </p:sp>
      <p:sp>
        <p:nvSpPr>
          <p:cNvPr id="3" name="Title 2">
            <a:extLst>
              <a:ext uri="{FF2B5EF4-FFF2-40B4-BE49-F238E27FC236}">
                <a16:creationId xmlns:a16="http://schemas.microsoft.com/office/drawing/2014/main" id="{819A4933-CF83-AF2E-8F16-6658DE0B9062}"/>
              </a:ext>
            </a:extLst>
          </p:cNvPr>
          <p:cNvSpPr>
            <a:spLocks noGrp="1"/>
          </p:cNvSpPr>
          <p:nvPr>
            <p:ph type="title"/>
          </p:nvPr>
        </p:nvSpPr>
        <p:spPr>
          <a:xfrm>
            <a:off x="740850" y="153423"/>
            <a:ext cx="9692640" cy="868609"/>
          </a:xfrm>
        </p:spPr>
        <p:txBody>
          <a:bodyPr>
            <a:normAutofit fontScale="90000"/>
          </a:bodyPr>
          <a:lstStyle/>
          <a:p>
            <a:r>
              <a:rPr lang="en-US" sz="4000" dirty="0"/>
              <a:t>              </a:t>
            </a:r>
            <a:r>
              <a:rPr lang="en-US" sz="4000" dirty="0" err="1"/>
              <a:t>Servicios</a:t>
            </a:r>
            <a:r>
              <a:rPr lang="en-US" sz="4000" dirty="0"/>
              <a:t> de </a:t>
            </a:r>
            <a:r>
              <a:rPr lang="en-US" sz="4000" dirty="0" err="1"/>
              <a:t>Salud</a:t>
            </a:r>
            <a:r>
              <a:rPr lang="en-US" sz="4000" dirty="0"/>
              <a:t> de Uplift</a:t>
            </a:r>
          </a:p>
        </p:txBody>
      </p:sp>
    </p:spTree>
    <p:extLst>
      <p:ext uri="{BB962C8B-B14F-4D97-AF65-F5344CB8AC3E}">
        <p14:creationId xmlns:p14="http://schemas.microsoft.com/office/powerpoint/2010/main" val="3266653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69FBE16-9882-DAA4-EA7C-0E0A847044C9}"/>
              </a:ext>
            </a:extLst>
          </p:cNvPr>
          <p:cNvSpPr>
            <a:spLocks noGrp="1"/>
          </p:cNvSpPr>
          <p:nvPr>
            <p:ph idx="1"/>
          </p:nvPr>
        </p:nvSpPr>
        <p:spPr>
          <a:xfrm>
            <a:off x="740850" y="1472860"/>
            <a:ext cx="9692640" cy="4707278"/>
          </a:xfrm>
        </p:spPr>
        <p:txBody>
          <a:bodyPr>
            <a:normAutofit fontScale="92500" lnSpcReduction="20000"/>
          </a:bodyPr>
          <a:lstStyle/>
          <a:p>
            <a:pPr marL="2271400" lvl="8" indent="0">
              <a:buNone/>
            </a:pPr>
            <a:r>
              <a:rPr lang="es-ES" b="0" i="0" dirty="0">
                <a:solidFill>
                  <a:srgbClr val="FF0000"/>
                </a:solidFill>
                <a:effectLst/>
                <a:latin typeface="Lato" panose="020F0502020204030203" pitchFamily="34" charset="0"/>
              </a:rPr>
              <a:t>PARA GARANTIZAR LA SALUD Y LA SEGURIDAD DE LOS ESTUDIANTES</a:t>
            </a:r>
            <a:endParaRPr lang="en-US" b="0" i="0" dirty="0">
              <a:solidFill>
                <a:srgbClr val="FF0000"/>
              </a:solidFill>
              <a:effectLst/>
              <a:latin typeface="Lato" panose="020F0502020204030203" pitchFamily="34" charset="0"/>
            </a:endParaRPr>
          </a:p>
          <a:p>
            <a:pPr algn="l">
              <a:buFont typeface="Arial" panose="020B0604020202020204" pitchFamily="34" charset="0"/>
              <a:buChar char="•"/>
            </a:pPr>
            <a:r>
              <a:rPr lang="es-ES" b="0" i="0" dirty="0">
                <a:solidFill>
                  <a:srgbClr val="656565"/>
                </a:solidFill>
                <a:effectLst/>
                <a:latin typeface="Lato" panose="020F0502020204030203" pitchFamily="34" charset="0"/>
              </a:rPr>
              <a:t>Promover una higiene de manos rutinaria, frecuente y adecuada (agua y jabón o desinfectante de manos) es una de las mejores maneras de evitar la propagación de gérmenes. Todos deben continuar con el hábito de lavarse las manos con frecuencia en casa y en la escuela.</a:t>
            </a:r>
            <a:endParaRPr lang="en-US" b="0" i="0" dirty="0">
              <a:solidFill>
                <a:srgbClr val="656565"/>
              </a:solidFill>
              <a:effectLst/>
              <a:latin typeface="Lato" panose="020F0502020204030203" pitchFamily="34" charset="0"/>
            </a:endParaRPr>
          </a:p>
          <a:p>
            <a:pPr algn="l">
              <a:buFont typeface="Arial" panose="020B0604020202020204" pitchFamily="34" charset="0"/>
              <a:buChar char="•"/>
            </a:pPr>
            <a:r>
              <a:rPr lang="es-ES" b="0" i="0" dirty="0">
                <a:solidFill>
                  <a:srgbClr val="656565"/>
                </a:solidFill>
                <a:effectLst/>
                <a:latin typeface="Lato" panose="020F0502020204030203" pitchFamily="34" charset="0"/>
              </a:rPr>
              <a:t>Las escuelas continuarán enseñando y reforzando el lavado de manos durante la jornada escolar, así como prácticas higiénicas como evitar el contacto con los ojos, la nariz y la boca, y cubrirse la tos y los estornudos entre los estudiantes y el personal.</a:t>
            </a:r>
            <a:endParaRPr lang="en-US" b="0" i="0" dirty="0">
              <a:solidFill>
                <a:srgbClr val="656565"/>
              </a:solidFill>
              <a:effectLst/>
              <a:latin typeface="Lato" panose="020F0502020204030203" pitchFamily="34" charset="0"/>
            </a:endParaRPr>
          </a:p>
          <a:p>
            <a:pPr algn="l">
              <a:buFont typeface="Arial" panose="020B0604020202020204" pitchFamily="34" charset="0"/>
              <a:buChar char="•"/>
            </a:pPr>
            <a:r>
              <a:rPr lang="es-ES" b="0" i="0" dirty="0">
                <a:solidFill>
                  <a:srgbClr val="656565"/>
                </a:solidFill>
                <a:effectLst/>
                <a:latin typeface="Lato" panose="020F0502020204030203" pitchFamily="34" charset="0"/>
              </a:rPr>
              <a:t>Las estaciones de lavado de manos están ubicadas en varios lugares del campus y el desinfectante de manos está disponible en todas las aulas.</a:t>
            </a:r>
            <a:endParaRPr lang="en-US" b="0" i="0" dirty="0">
              <a:solidFill>
                <a:srgbClr val="656565"/>
              </a:solidFill>
              <a:effectLst/>
              <a:latin typeface="Lato" panose="020F0502020204030203" pitchFamily="34" charset="0"/>
            </a:endParaRPr>
          </a:p>
          <a:p>
            <a:pPr algn="l">
              <a:buFont typeface="Arial" panose="020B0604020202020204" pitchFamily="34" charset="0"/>
              <a:buChar char="•"/>
            </a:pPr>
            <a:r>
              <a:rPr lang="es-ES" b="0" i="0" dirty="0">
                <a:solidFill>
                  <a:srgbClr val="656565"/>
                </a:solidFill>
                <a:effectLst/>
                <a:latin typeface="Lato" panose="020F0502020204030203" pitchFamily="34" charset="0"/>
              </a:rPr>
              <a:t>El personal de limpieza continuará con la limpieza regular de los sitios escolares. La limpieza implica pasar un trapo por las superficies de alto contacto para eliminar los contaminantes de la superficie.</a:t>
            </a:r>
            <a:endParaRPr lang="en-US" b="0" i="0" dirty="0">
              <a:solidFill>
                <a:srgbClr val="656565"/>
              </a:solidFill>
              <a:effectLst/>
              <a:latin typeface="Lato" panose="020F0502020204030203" pitchFamily="34" charset="0"/>
            </a:endParaRPr>
          </a:p>
          <a:p>
            <a:pPr algn="l">
              <a:buFont typeface="Arial" panose="020B0604020202020204" pitchFamily="34" charset="0"/>
              <a:buChar char="•"/>
            </a:pPr>
            <a:r>
              <a:rPr lang="es-ES" b="0" i="0" dirty="0">
                <a:solidFill>
                  <a:srgbClr val="656565"/>
                </a:solidFill>
                <a:effectLst/>
                <a:latin typeface="Lato" panose="020F0502020204030203" pitchFamily="34" charset="0"/>
              </a:rPr>
              <a:t>En caso de que se confirme un caso de enfermedad, el personal de limpieza utilizará rociadores de alta calidad con un producto desinfectante aprobado por la EPA para su uso contra el COVID-19 dentro de las 24 horas.</a:t>
            </a:r>
            <a:endParaRPr lang="en-US" b="0" i="0" dirty="0">
              <a:solidFill>
                <a:srgbClr val="656565"/>
              </a:solidFill>
              <a:effectLst/>
              <a:latin typeface="Lato" panose="020F0502020204030203" pitchFamily="34" charset="0"/>
            </a:endParaRPr>
          </a:p>
          <a:p>
            <a:pPr algn="l">
              <a:buFont typeface="Arial" panose="020B0604020202020204" pitchFamily="34" charset="0"/>
              <a:buChar char="•"/>
            </a:pPr>
            <a:r>
              <a:rPr lang="es-ES" b="0" i="0" dirty="0">
                <a:solidFill>
                  <a:srgbClr val="656565"/>
                </a:solidFill>
                <a:effectLst/>
                <a:latin typeface="Lato" panose="020F0502020204030203" pitchFamily="34" charset="0"/>
              </a:rPr>
              <a:t>El personal y las aulas tienen acceso a toallas de papel y botellas de spray de una solución de limpieza para limpiar cualquier superficie compartida.</a:t>
            </a:r>
            <a:endParaRPr lang="en-US" b="0" i="0" dirty="0">
              <a:solidFill>
                <a:srgbClr val="656565"/>
              </a:solidFill>
              <a:effectLst/>
              <a:latin typeface="Lato" panose="020F0502020204030203" pitchFamily="34" charset="0"/>
            </a:endParaRPr>
          </a:p>
          <a:p>
            <a:endParaRPr lang="en-US" dirty="0"/>
          </a:p>
        </p:txBody>
      </p:sp>
      <p:sp>
        <p:nvSpPr>
          <p:cNvPr id="3" name="Title 2">
            <a:extLst>
              <a:ext uri="{FF2B5EF4-FFF2-40B4-BE49-F238E27FC236}">
                <a16:creationId xmlns:a16="http://schemas.microsoft.com/office/drawing/2014/main" id="{997A2967-CE7A-E716-D112-151EDCA9DE39}"/>
              </a:ext>
            </a:extLst>
          </p:cNvPr>
          <p:cNvSpPr>
            <a:spLocks noGrp="1"/>
          </p:cNvSpPr>
          <p:nvPr>
            <p:ph type="title"/>
          </p:nvPr>
        </p:nvSpPr>
        <p:spPr>
          <a:xfrm>
            <a:off x="740850" y="398899"/>
            <a:ext cx="9692640" cy="623133"/>
          </a:xfrm>
        </p:spPr>
        <p:txBody>
          <a:bodyPr>
            <a:normAutofit fontScale="90000"/>
          </a:bodyPr>
          <a:lstStyle/>
          <a:p>
            <a:pPr algn="ctr"/>
            <a:r>
              <a:rPr lang="en-US" dirty="0"/>
              <a:t>		    </a:t>
            </a:r>
            <a:r>
              <a:rPr lang="en-US" sz="4000" dirty="0" err="1"/>
              <a:t>servicios</a:t>
            </a:r>
            <a:r>
              <a:rPr lang="en-US" sz="4000" dirty="0"/>
              <a:t> de </a:t>
            </a:r>
            <a:r>
              <a:rPr lang="en-US" sz="4000" dirty="0" err="1"/>
              <a:t>salud</a:t>
            </a:r>
            <a:r>
              <a:rPr lang="en-US" sz="4000" dirty="0"/>
              <a:t> de uplift</a:t>
            </a:r>
          </a:p>
        </p:txBody>
      </p:sp>
    </p:spTree>
    <p:extLst>
      <p:ext uri="{BB962C8B-B14F-4D97-AF65-F5344CB8AC3E}">
        <p14:creationId xmlns:p14="http://schemas.microsoft.com/office/powerpoint/2010/main" val="1066013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22FC21-402D-11B8-D2D1-6823E2D1EB54}"/>
              </a:ext>
            </a:extLst>
          </p:cNvPr>
          <p:cNvSpPr>
            <a:spLocks noGrp="1"/>
          </p:cNvSpPr>
          <p:nvPr>
            <p:ph idx="1"/>
          </p:nvPr>
        </p:nvSpPr>
        <p:spPr/>
        <p:txBody>
          <a:bodyPr/>
          <a:lstStyle/>
          <a:p>
            <a:r>
              <a:rPr lang="en-US" dirty="0" err="1"/>
              <a:t>Clínicas</a:t>
            </a:r>
            <a:r>
              <a:rPr lang="en-US" dirty="0"/>
              <a:t> de gripe</a:t>
            </a:r>
          </a:p>
          <a:p>
            <a:r>
              <a:rPr lang="en-US" dirty="0" err="1"/>
              <a:t>Prueba</a:t>
            </a:r>
            <a:r>
              <a:rPr lang="en-US" dirty="0"/>
              <a:t> de COVID</a:t>
            </a:r>
          </a:p>
          <a:p>
            <a:r>
              <a:rPr lang="en-US" dirty="0" err="1"/>
              <a:t>Clínicas</a:t>
            </a:r>
            <a:r>
              <a:rPr lang="en-US" dirty="0"/>
              <a:t> de </a:t>
            </a:r>
            <a:r>
              <a:rPr lang="en-US" dirty="0" err="1"/>
              <a:t>vacunas</a:t>
            </a:r>
            <a:r>
              <a:rPr lang="en-US" dirty="0"/>
              <a:t> COVID</a:t>
            </a:r>
          </a:p>
          <a:p>
            <a:r>
              <a:rPr lang="es-ES" dirty="0"/>
              <a:t>Visitas de telesalud en los campus</a:t>
            </a:r>
            <a:endParaRPr lang="en-US" dirty="0"/>
          </a:p>
          <a:p>
            <a:r>
              <a:rPr lang="es-ES" dirty="0"/>
              <a:t>Exámenes de visión/audición/escoliosis</a:t>
            </a:r>
            <a:endParaRPr lang="en-US" dirty="0"/>
          </a:p>
        </p:txBody>
      </p:sp>
      <p:sp>
        <p:nvSpPr>
          <p:cNvPr id="3" name="Title 2">
            <a:extLst>
              <a:ext uri="{FF2B5EF4-FFF2-40B4-BE49-F238E27FC236}">
                <a16:creationId xmlns:a16="http://schemas.microsoft.com/office/drawing/2014/main" id="{ED6F15B5-0EF0-3C34-556F-28F7B256693D}"/>
              </a:ext>
            </a:extLst>
          </p:cNvPr>
          <p:cNvSpPr>
            <a:spLocks noGrp="1"/>
          </p:cNvSpPr>
          <p:nvPr>
            <p:ph type="title"/>
          </p:nvPr>
        </p:nvSpPr>
        <p:spPr/>
        <p:txBody>
          <a:bodyPr>
            <a:normAutofit fontScale="90000"/>
          </a:bodyPr>
          <a:lstStyle/>
          <a:p>
            <a:r>
              <a:rPr lang="es-ES" sz="2400" dirty="0"/>
              <a:t>PROGRAMAS OFRECIDOS A TRAVÉS DE LOS SERVICIOS DE SALUD UPLIFT</a:t>
            </a:r>
            <a:endParaRPr lang="en-US" sz="2400" dirty="0"/>
          </a:p>
        </p:txBody>
      </p:sp>
    </p:spTree>
    <p:extLst>
      <p:ext uri="{BB962C8B-B14F-4D97-AF65-F5344CB8AC3E}">
        <p14:creationId xmlns:p14="http://schemas.microsoft.com/office/powerpoint/2010/main" val="1196426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C7EAD5B-BFF3-5417-AC5F-0255A8C5644B}"/>
              </a:ext>
            </a:extLst>
          </p:cNvPr>
          <p:cNvSpPr>
            <a:spLocks noGrp="1"/>
          </p:cNvSpPr>
          <p:nvPr>
            <p:ph idx="1"/>
          </p:nvPr>
        </p:nvSpPr>
        <p:spPr/>
        <p:txBody>
          <a:bodyPr/>
          <a:lstStyle/>
          <a:p>
            <a:r>
              <a:rPr lang="en-US" dirty="0"/>
              <a:t>LaTonja Heath, MSN, BSN, RN</a:t>
            </a:r>
          </a:p>
          <a:p>
            <a:pPr marL="0" indent="0">
              <a:buNone/>
            </a:pPr>
            <a:r>
              <a:rPr lang="en-US" dirty="0"/>
              <a:t>    Director of Health Services</a:t>
            </a:r>
          </a:p>
          <a:p>
            <a:pPr marL="0" indent="0">
              <a:buNone/>
            </a:pPr>
            <a:r>
              <a:rPr lang="en-US"/>
              <a:t>    Cell</a:t>
            </a:r>
            <a:r>
              <a:rPr lang="en-US" dirty="0"/>
              <a:t>:469-704-8464</a:t>
            </a:r>
          </a:p>
        </p:txBody>
      </p:sp>
      <p:sp>
        <p:nvSpPr>
          <p:cNvPr id="3" name="Title 2">
            <a:extLst>
              <a:ext uri="{FF2B5EF4-FFF2-40B4-BE49-F238E27FC236}">
                <a16:creationId xmlns:a16="http://schemas.microsoft.com/office/drawing/2014/main" id="{206D6646-B8BC-4A1E-A04B-F10A2ECA1C5A}"/>
              </a:ext>
            </a:extLst>
          </p:cNvPr>
          <p:cNvSpPr>
            <a:spLocks noGrp="1"/>
          </p:cNvSpPr>
          <p:nvPr>
            <p:ph type="title"/>
          </p:nvPr>
        </p:nvSpPr>
        <p:spPr/>
        <p:txBody>
          <a:bodyPr/>
          <a:lstStyle/>
          <a:p>
            <a:r>
              <a:rPr lang="en-US" dirty="0"/>
              <a:t>                                  </a:t>
            </a:r>
            <a:r>
              <a:rPr lang="en-US" dirty="0" err="1"/>
              <a:t>Preguntas</a:t>
            </a:r>
            <a:r>
              <a:rPr lang="en-US" dirty="0"/>
              <a:t>???</a:t>
            </a:r>
          </a:p>
        </p:txBody>
      </p:sp>
    </p:spTree>
    <p:extLst>
      <p:ext uri="{BB962C8B-B14F-4D97-AF65-F5344CB8AC3E}">
        <p14:creationId xmlns:p14="http://schemas.microsoft.com/office/powerpoint/2010/main" val="2837351071"/>
      </p:ext>
    </p:extLst>
  </p:cSld>
  <p:clrMapOvr>
    <a:masterClrMapping/>
  </p:clrMapOvr>
</p:sld>
</file>

<file path=ppt/theme/theme1.xml><?xml version="1.0" encoding="utf-8"?>
<a:theme xmlns:a="http://schemas.openxmlformats.org/drawingml/2006/main" name="View">
  <a:themeElements>
    <a:clrScheme name="uplifteducation">
      <a:dk1>
        <a:srgbClr val="0067B1"/>
      </a:dk1>
      <a:lt1>
        <a:srgbClr val="FFFFFF"/>
      </a:lt1>
      <a:dk2>
        <a:srgbClr val="0067B1"/>
      </a:dk2>
      <a:lt2>
        <a:srgbClr val="F7F7F7"/>
      </a:lt2>
      <a:accent1>
        <a:srgbClr val="0067B1"/>
      </a:accent1>
      <a:accent2>
        <a:srgbClr val="FF9900"/>
      </a:accent2>
      <a:accent3>
        <a:srgbClr val="ACACAE"/>
      </a:accent3>
      <a:accent4>
        <a:srgbClr val="F8F200"/>
      </a:accent4>
      <a:accent5>
        <a:srgbClr val="FF0000"/>
      </a:accent5>
      <a:accent6>
        <a:srgbClr val="00B050"/>
      </a:accent6>
      <a:hlink>
        <a:srgbClr val="37ABFF"/>
      </a:hlink>
      <a:folHlink>
        <a:srgbClr val="004D84"/>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7C43D7A2265BD4CA7811B5E626140EF" ma:contentTypeVersion="4" ma:contentTypeDescription="Create a new document." ma:contentTypeScope="" ma:versionID="167c59d98bcf78009cd0d1ca38c7f3c7">
  <xsd:schema xmlns:xsd="http://www.w3.org/2001/XMLSchema" xmlns:xs="http://www.w3.org/2001/XMLSchema" xmlns:p="http://schemas.microsoft.com/office/2006/metadata/properties" xmlns:ns2="58e17307-6548-4d3a-bd2d-bd97b8ddce87" targetNamespace="http://schemas.microsoft.com/office/2006/metadata/properties" ma:root="true" ma:fieldsID="44020099604ffc2373a3e27c577c84d2" ns2:_="">
    <xsd:import namespace="58e17307-6548-4d3a-bd2d-bd97b8ddce8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e17307-6548-4d3a-bd2d-bd97b8ddce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97BAB38-98FD-4E9B-91F0-7A73EE3ABF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e17307-6548-4d3a-bd2d-bd97b8ddce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2CFA68A-D1DF-4203-B9FE-92BD8BF6E0D7}">
  <ds:schemaRefs>
    <ds:schemaRef ds:uri="2a76e826-4108-49e9-afcf-e56566eb3da5"/>
    <ds:schemaRef ds:uri="b031af90-3a74-4524-80ad-31d09aa70ce3"/>
    <ds:schemaRef ds:uri="http://schemas.microsoft.com/office/2006/metadata/properties"/>
    <ds:schemaRef ds:uri="http://purl.org/dc/dcmitype/"/>
    <ds:schemaRef ds:uri="http://purl.org/dc/elements/1.1/"/>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A67D607-4C7A-4009-8F92-29673FE2CF9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868</TotalTime>
  <Words>933</Words>
  <Application>Microsoft Office PowerPoint</Application>
  <PresentationFormat>Widescreen</PresentationFormat>
  <Paragraphs>95</Paragraphs>
  <Slides>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Wingdings 2</vt:lpstr>
      <vt:lpstr>Lato</vt:lpstr>
      <vt:lpstr>Century Schoolbook</vt:lpstr>
      <vt:lpstr>View</vt:lpstr>
      <vt:lpstr>Servicios de salud y atletismo</vt:lpstr>
      <vt:lpstr>PowerPoint Presentation</vt:lpstr>
      <vt:lpstr>PowerPoint Presentation</vt:lpstr>
      <vt:lpstr>PowerPoint Presentation</vt:lpstr>
      <vt:lpstr>              Servicios de Salud de Uplift</vt:lpstr>
      <vt:lpstr>      servicios de salud de uplift</vt:lpstr>
      <vt:lpstr>PROGRAMAS OFRECIDOS A TRAVÉS DE LOS SERVICIOS DE SALUD UPLIFT</vt:lpstr>
      <vt:lpstr>                                  Preguntas???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Adkins</dc:creator>
  <cp:lastModifiedBy>Kerry Mora</cp:lastModifiedBy>
  <cp:revision>68</cp:revision>
  <dcterms:created xsi:type="dcterms:W3CDTF">2020-05-18T17:31:49Z</dcterms:created>
  <dcterms:modified xsi:type="dcterms:W3CDTF">2023-01-09T14:27:20Z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0x010100F7C43D7A2265BD4CA7811B5E626140EF</vt:lpwstr>
  </property>
</Properties>
</file>